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autoCompressPictures="0">
  <p:sldMasterIdLst>
    <p:sldMasterId id="2147483648" r:id="rId1"/>
  </p:sldMasterIdLst>
  <p:notesMasterIdLst>
    <p:notesMasterId r:id="rId11"/>
  </p:notesMasterIdLst>
  <p:sldIdLst>
    <p:sldId id="293" r:id="rId2"/>
    <p:sldId id="282" r:id="rId3"/>
    <p:sldId id="283" r:id="rId4"/>
    <p:sldId id="284" r:id="rId5"/>
    <p:sldId id="285" r:id="rId6"/>
    <p:sldId id="286" r:id="rId7"/>
    <p:sldId id="287" r:id="rId8"/>
    <p:sldId id="288" r:id="rId9"/>
    <p:sldId id="289" r:id="rId10"/>
  </p:sldIdLst>
  <p:sldSz cx="12192000" cy="6858000"/>
  <p:notesSz cx="6858000" cy="9144000"/>
  <p:embeddedFontLst>
    <p:embeddedFont>
      <p:font typeface="Open Sans" panose="020B0606030504020204" pitchFamily="34" charset="0"/>
      <p:regular r:id="rId12"/>
      <p:bold r:id="rId13"/>
      <p:italic r:id="rId14"/>
      <p:boldItalic r:id="rId15"/>
    </p:embeddedFont>
    <p:embeddedFont>
      <p:font typeface="Open Sans Semibold" panose="020B0706030804020204" pitchFamily="34" charset="0"/>
      <p:regular r:id="rId16"/>
      <p:bold r:id="rId17"/>
      <p:italic r:id="rId18"/>
      <p:boldItalic r:id="rId19"/>
    </p:embeddedFont>
  </p:embeddedFontLst>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Tekijä" initials="K"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61"/>
    <a:srgbClr val="00A3E3"/>
    <a:srgbClr val="ED4033"/>
    <a:srgbClr val="F58F1F"/>
    <a:srgbClr val="8C63A8"/>
    <a:srgbClr val="14BDCC"/>
    <a:srgbClr val="BD580A"/>
    <a:srgbClr val="6A7A00"/>
    <a:srgbClr val="287BAF"/>
    <a:srgbClr val="E119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00" autoAdjust="0"/>
  </p:normalViewPr>
  <p:slideViewPr>
    <p:cSldViewPr snapToGrid="0">
      <p:cViewPr varScale="1">
        <p:scale>
          <a:sx n="60" d="100"/>
          <a:sy n="60" d="100"/>
        </p:scale>
        <p:origin x="908" y="48"/>
      </p:cViewPr>
      <p:guideLst/>
    </p:cSldViewPr>
  </p:slideViewPr>
  <p:outlineViewPr>
    <p:cViewPr>
      <p:scale>
        <a:sx n="33" d="100"/>
        <a:sy n="33" d="100"/>
      </p:scale>
      <p:origin x="0" y="-453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98632-F685-804C-93B4-28689D976DCD}" type="datetimeFigureOut">
              <a:rPr lang="fi-FI" smtClean="0"/>
              <a:t>21.5.2024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D71D9-4237-9C49-B1E6-543D166692BA}" type="slidenum">
              <a:rPr lang="fi-FI" smtClean="0"/>
              <a:t>‹#›</a:t>
            </a:fld>
            <a:endParaRPr lang="fi-FI"/>
          </a:p>
        </p:txBody>
      </p:sp>
    </p:spTree>
    <p:extLst>
      <p:ext uri="{BB962C8B-B14F-4D97-AF65-F5344CB8AC3E}">
        <p14:creationId xmlns:p14="http://schemas.microsoft.com/office/powerpoint/2010/main" val="90513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F6CEC0C0-2D26-4D25-8BD2-9CAC85A08363}"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r="48950"/>
          <a:stretch/>
        </p:blipFill>
        <p:spPr>
          <a:xfrm>
            <a:off x="10713786" y="1627345"/>
            <a:ext cx="1478214" cy="2901994"/>
          </a:xfrm>
          <a:prstGeom prst="rect">
            <a:avLst/>
          </a:prstGeom>
        </p:spPr>
      </p:pic>
      <p:grpSp>
        <p:nvGrpSpPr>
          <p:cNvPr id="7" name="Ryhmä 6">
            <a:extLst>
              <a:ext uri="{FF2B5EF4-FFF2-40B4-BE49-F238E27FC236}">
                <a16:creationId xmlns:a16="http://schemas.microsoft.com/office/drawing/2014/main" id="{930F3599-3495-C94A-B3E3-02D0B29F168A}"/>
              </a:ext>
            </a:extLst>
          </p:cNvPr>
          <p:cNvGrpSpPr/>
          <p:nvPr userDrawn="1"/>
        </p:nvGrpSpPr>
        <p:grpSpPr>
          <a:xfrm>
            <a:off x="-2" y="962"/>
            <a:ext cx="324000" cy="6543876"/>
            <a:chOff x="-2" y="962"/>
            <a:chExt cx="324000" cy="6543876"/>
          </a:xfrm>
        </p:grpSpPr>
        <p:sp>
          <p:nvSpPr>
            <p:cNvPr id="11" name="Freeform 81">
              <a:extLst>
                <a:ext uri="{FF2B5EF4-FFF2-40B4-BE49-F238E27FC236}">
                  <a16:creationId xmlns:a16="http://schemas.microsoft.com/office/drawing/2014/main" id="{801E6293-575A-3547-84EC-C465C2E2E41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C9F4C2D0-BA7F-8943-AF29-14FBAA5C885B}"/>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825E937D-E389-854D-9C8E-BC6EA3AC58C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10B34437-75D1-8E45-B148-54B6626D0C9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596B8DC9-F635-664C-80AE-C94B90A399D5}"/>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6AF32429-B6DE-3946-88A7-A62CC0C30FE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BBC9CFF6-ABCE-6441-96C4-3D6282F5BAF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8D3B4B32-8E60-2E4D-ACA7-CF6C047A9B0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7671E117-4D59-984C-80DE-35764985592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B2A3448D-C19A-7445-99EE-52307D7B26F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DE80419C-A69B-0F4B-8E14-F6F71903381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204D0405-A0BB-1945-A1C8-3D9A61ECF8B6}"/>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253495F9-6B58-434D-B588-2C2BDD75E456}"/>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2DE6E51-1D39-4745-9344-CDE9FE2E3C92}"/>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BCD102A2-5EF2-5D44-B978-5C4F1C183972}"/>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4530054-4094-784D-809A-420E338B9A17}"/>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820F64DB-209F-0F4D-A49A-3C9701A7D57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614771DE-8850-824A-A818-FE2BEBE8C63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37A03C75-A071-5A40-B534-EA4C98E9C507}"/>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988523AB-4FF9-0447-AB5F-A19F7B9EB9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DB1F0FAA-6B2D-CA4E-B7E7-79EF3653E6F7}"/>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2" name="Freeform 81">
              <a:extLst>
                <a:ext uri="{FF2B5EF4-FFF2-40B4-BE49-F238E27FC236}">
                  <a16:creationId xmlns:a16="http://schemas.microsoft.com/office/drawing/2014/main" id="{8395B421-8503-1941-8E9F-2D52AB14CE0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C5998E07-1680-6C4F-A1CE-50F8FD8F2536}"/>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805121661"/>
      </p:ext>
    </p:extLst>
  </p:cSld>
  <p:clrMapOvr>
    <a:masterClrMapping/>
  </p:clrMapOvr>
  <p:extLst>
    <p:ext uri="{DCECCB84-F9BA-43D5-87BE-67443E8EF086}">
      <p15:sldGuideLst xmlns:p15="http://schemas.microsoft.com/office/powerpoint/2012/main">
        <p15:guide id="1" orient="horz" pos="227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End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2"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312B7BA0-3702-4D04-AAF1-27B259F6953E}"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l="49360" r="-4888"/>
          <a:stretch/>
        </p:blipFill>
        <p:spPr>
          <a:xfrm>
            <a:off x="0" y="1627345"/>
            <a:ext cx="1607872" cy="2901994"/>
          </a:xfrm>
          <a:prstGeom prst="rect">
            <a:avLst/>
          </a:prstGeom>
        </p:spPr>
      </p:pic>
      <p:grpSp>
        <p:nvGrpSpPr>
          <p:cNvPr id="7" name="Ryhmä 6">
            <a:extLst>
              <a:ext uri="{FF2B5EF4-FFF2-40B4-BE49-F238E27FC236}">
                <a16:creationId xmlns:a16="http://schemas.microsoft.com/office/drawing/2014/main" id="{CD2B2565-67C2-CC43-8446-3F9CEF5EC511}"/>
              </a:ext>
            </a:extLst>
          </p:cNvPr>
          <p:cNvGrpSpPr/>
          <p:nvPr userDrawn="1"/>
        </p:nvGrpSpPr>
        <p:grpSpPr>
          <a:xfrm>
            <a:off x="11875628" y="962"/>
            <a:ext cx="324000" cy="6543876"/>
            <a:chOff x="-2" y="962"/>
            <a:chExt cx="324000" cy="6543876"/>
          </a:xfrm>
        </p:grpSpPr>
        <p:sp>
          <p:nvSpPr>
            <p:cNvPr id="8" name="Freeform 81">
              <a:extLst>
                <a:ext uri="{FF2B5EF4-FFF2-40B4-BE49-F238E27FC236}">
                  <a16:creationId xmlns:a16="http://schemas.microsoft.com/office/drawing/2014/main" id="{F004E1EA-DC90-FF41-AC50-239417E5CCAD}"/>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0" name="Freeform 81">
              <a:extLst>
                <a:ext uri="{FF2B5EF4-FFF2-40B4-BE49-F238E27FC236}">
                  <a16:creationId xmlns:a16="http://schemas.microsoft.com/office/drawing/2014/main" id="{2CCB897E-9BEE-EF4E-A055-58BDFF78704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1" name="Freeform 81">
              <a:extLst>
                <a:ext uri="{FF2B5EF4-FFF2-40B4-BE49-F238E27FC236}">
                  <a16:creationId xmlns:a16="http://schemas.microsoft.com/office/drawing/2014/main" id="{84739470-A3F0-2C49-B7E4-D93851C03DD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304B1CD1-04AB-A247-8AC4-ED1AF14C713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DE864F0F-D02A-D942-87DB-5C68A746AA6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A5F85274-33E3-E645-B610-BC69885677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3B75B194-03A9-1B43-995D-7C5D4E8CA83C}"/>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8103246C-F201-9046-B4A6-1FE62CF65A2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780455FD-CD23-1441-9ADA-04D6B3135A6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A556D9B9-A4E1-444C-88E9-6C5024A26B1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FFDA57C6-44BE-9C40-A966-F5B82B67FED3}"/>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342243B0-E638-2B46-B06D-EB210230DA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6EE7D388-1869-874E-A58F-6EF4D9A960C2}"/>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11A1F5BF-DC7C-904A-A2F8-FC17E35F758E}"/>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A847D733-BD7E-F541-90BC-ED619016822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4FCF8C2-C247-6442-AA92-EC58B10B597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F8CF040E-9F97-9442-BBED-66A0E1825ED5}"/>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C3ACCEA-E38A-F74D-AB94-881860DAEDE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BDD5349D-0B39-7B4A-8997-D7D37B57DAE4}"/>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AF5DC260-4D66-1549-9CF4-62AD5CCE677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82B4CC6E-7208-C84E-9D03-75CF72397ED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EF651CAD-682C-E94B-8278-7E52AA02386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357B0FE8-DAFE-7E4C-B3ED-E42FF86719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44594503"/>
      </p:ext>
    </p:extLst>
  </p:cSld>
  <p:clrMapOvr>
    <a:masterClrMapping/>
  </p:clrMapOvr>
  <p:extLst>
    <p:ext uri="{DCECCB84-F9BA-43D5-87BE-67443E8EF086}">
      <p15:sldGuideLst xmlns:p15="http://schemas.microsoft.com/office/powerpoint/2012/main">
        <p15:guide id="1" orient="horz" pos="2273">
          <p15:clr>
            <a:srgbClr val="FBAE40"/>
          </p15:clr>
        </p15:guide>
        <p15:guide id="2" pos="13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Start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EB5E42A-4413-49CF-9619-6BAAE7A9D404}"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5" name="Ryhmä 34">
            <a:extLst>
              <a:ext uri="{FF2B5EF4-FFF2-40B4-BE49-F238E27FC236}">
                <a16:creationId xmlns:a16="http://schemas.microsoft.com/office/drawing/2014/main" id="{49C75D8A-7362-2E45-962C-FDB947FD46B4}"/>
              </a:ext>
            </a:extLst>
          </p:cNvPr>
          <p:cNvGrpSpPr/>
          <p:nvPr userDrawn="1"/>
        </p:nvGrpSpPr>
        <p:grpSpPr>
          <a:xfrm>
            <a:off x="-2" y="962"/>
            <a:ext cx="324000" cy="6543876"/>
            <a:chOff x="-2" y="962"/>
            <a:chExt cx="324000" cy="6543876"/>
          </a:xfrm>
        </p:grpSpPr>
        <p:sp>
          <p:nvSpPr>
            <p:cNvPr id="36" name="Freeform 81">
              <a:extLst>
                <a:ext uri="{FF2B5EF4-FFF2-40B4-BE49-F238E27FC236}">
                  <a16:creationId xmlns:a16="http://schemas.microsoft.com/office/drawing/2014/main" id="{E6E4CFAC-C857-7747-96EC-0E60167415D8}"/>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67858A9-AAA9-A846-A988-B327E9EA4D1E}"/>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415DFF8-5FA1-0444-A37F-F5B5B9E09376}"/>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B91C8D26-29C4-E346-A82E-AD4E2376939E}"/>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68100500-CB71-D747-8FFE-246CB86D6907}"/>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F10CBC0-0597-4249-ABB4-5BEC9167798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271EDDBD-7A1D-C541-9669-717EEC6B1AD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C28EEDB3-B035-6347-B6B9-2401255C52D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2289ACB-51C3-5A41-8174-DDD2B5A5629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7BF1E36-444E-F043-82B9-BD2B8EDE254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BB348BA-E0D8-9F4C-B50A-3282EC497C8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2DDEE288-82A8-3144-8227-4C6C438BFEE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1F728FC-087C-A44E-93DF-D140AC629C8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6EC5C1B-55F8-2943-AE21-A5E707A64408}"/>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56FF23-1A37-7145-AEC4-76ECD935444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7C49F9B5-C09A-DF41-BC52-4A43A50ADF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681BF7D-EBC7-AD49-AE55-BD9C93BFC47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0DDCE1A-E1FD-FC4F-9D33-F7DDA3C9B1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991723D-2B69-6044-A1D6-46D42D6A6D9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BA2AEDA-0B3E-624A-9D1B-F8561D5BC6B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915A8708-317E-9F47-AE08-1314F6C69DC3}"/>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3D306A9D-9F1B-E047-B78B-317A6685B5B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414E230A-EFA9-EF4C-8D48-F520E2C5962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4223328463"/>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End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1"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2C816C50-49CD-47E6-A7D3-940A9F9A9B91}"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5" name="Kuva 34">
            <a:extLst>
              <a:ext uri="{FF2B5EF4-FFF2-40B4-BE49-F238E27FC236}">
                <a16:creationId xmlns:a16="http://schemas.microsoft.com/office/drawing/2014/main" id="{197ACEDB-977F-3140-891D-5EEF245DE956}"/>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EE791F2E-8DBC-D44C-88A3-1523B59B7A94}"/>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6AE640AF-6867-0847-80F9-F7011051AD3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BE4906B3-621E-9F4D-80D8-82D0979C23F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75E26FB-F89D-524C-A7CF-40F025DCDDC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E4CA9E21-2588-0045-B067-CE326B5BD5E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FACA68E-8C6D-C145-BE4C-A868E61BF8B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3D9427E-8233-7C4A-9CC0-B41EFE6293E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84596271-408C-B444-BC7D-EE39CB15EBB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CAE0349-96EF-BA4C-B088-074E5F6950D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A51FD40A-7031-F945-A55B-0A76E0336C7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AEFF836-72CA-254A-A8D1-E4059B747A23}"/>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A55A792-4AB2-8248-9377-C52965E4170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6C45CCEF-C0CF-4042-A2BD-A02B18F7F57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80A741CD-7F42-0B46-9AD4-109AC2EBF95C}"/>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04DD56DD-48EC-A44B-9811-0E6A1ACEAD4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11AD586-1D1D-8A4B-98B7-843AD2977DA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4A52C8B-7CB8-DD44-B4B5-1A8FC751233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3BE4A6A-830D-0E4A-A468-C8947A8B04D1}"/>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4CBD3A8-DFF7-0841-8689-D900E1681F1C}"/>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FB960B30-7332-4849-A823-3671A74E5B0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093619D-27F4-0E4D-B409-309EFC8390BA}"/>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F622E7D-56B7-674F-AC26-91DC7DEB0B9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DE977AB-5228-9849-9C1A-699B9B11BD3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D4C7E303-065D-E844-BAFD-77B2537EA4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443685800"/>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tart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761587F-99D5-4514-A297-E7B0CC4A78FC}"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6D3337FF-CD05-2B45-A7A9-1F07C1BDC1EA}"/>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F4C02CA3-A3AD-EE42-AA0A-70BFFC4ACFB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178EEFC-67E5-1449-8AEF-336A1FF84D5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26C0D02-1145-664B-B9D7-87F497D6C2DF}"/>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FBFC89F-8432-7247-A357-60DB1F31F05F}"/>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2CEEB62-2B92-514E-8EF0-BE757F2B1CB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1E03B2F-5DE9-C645-BCB2-6C4BF9EDB376}"/>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D34462C-5D22-AD42-8CDA-9B8AB84FAEF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38A6D375-580A-B64A-8551-E1063EAA3C90}"/>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7A5A529-D09F-7F40-B43B-E2831726243D}"/>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BAB8A4C-A337-514F-B93C-FA1285DC05D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77E729F-62E9-C041-84A1-0F0DCAC8FD5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BE9166F-6E25-734C-8205-9B39FDA77641}"/>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C714B775-E905-FE4B-BABD-056121FFC5D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C93C8757-175A-2C48-A8B8-8D48103E437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6C0BD6E8-E3FC-A848-B9F4-05B64100223F}"/>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3A4424A-30EB-0142-8DE4-322F1E190EB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4C0B23F8-171B-4648-A401-A1764AAE3ED7}"/>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CDC817B-6805-9F4B-98CA-296BF2465006}"/>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BF1BEAD2-DEDD-5645-AE0A-86F68AA3BEA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D1A35D17-28BF-1742-8158-7249BD37C726}"/>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01783E4-EB34-8D40-883D-16031BC9244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F2BD300C-C46F-9F44-9E6C-A632ABA25B06}"/>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65DDD135-0528-C844-A5EF-3DDEA46D90B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164195369"/>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End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087DCE74-CD48-4C52-BB9C-8DBEC58827C0}"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2" name="Kuva 31">
            <a:extLst>
              <a:ext uri="{FF2B5EF4-FFF2-40B4-BE49-F238E27FC236}">
                <a16:creationId xmlns:a16="http://schemas.microsoft.com/office/drawing/2014/main" id="{1EFD9039-32DD-E14C-B445-110DCD3740F1}"/>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3" name="Ryhmä 32">
            <a:extLst>
              <a:ext uri="{FF2B5EF4-FFF2-40B4-BE49-F238E27FC236}">
                <a16:creationId xmlns:a16="http://schemas.microsoft.com/office/drawing/2014/main" id="{98E3C6A4-8E9D-3241-AE68-19408A08278A}"/>
              </a:ext>
            </a:extLst>
          </p:cNvPr>
          <p:cNvGrpSpPr/>
          <p:nvPr userDrawn="1"/>
        </p:nvGrpSpPr>
        <p:grpSpPr>
          <a:xfrm>
            <a:off x="11875628" y="962"/>
            <a:ext cx="324000" cy="6543876"/>
            <a:chOff x="-2" y="962"/>
            <a:chExt cx="324000" cy="6543876"/>
          </a:xfrm>
        </p:grpSpPr>
        <p:sp>
          <p:nvSpPr>
            <p:cNvPr id="34" name="Freeform 81">
              <a:extLst>
                <a:ext uri="{FF2B5EF4-FFF2-40B4-BE49-F238E27FC236}">
                  <a16:creationId xmlns:a16="http://schemas.microsoft.com/office/drawing/2014/main" id="{D40C3F89-DCE4-8E4A-BDFD-04EF222921E0}"/>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02B8739-F098-794C-909E-0FC74D407965}"/>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C06B410-F82C-4641-88F6-D3AB0E03415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111752BB-3D86-8140-BA36-E7C831B13DC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F786411-E080-674B-B6F1-DE5E950C6D0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A6A285E8-7731-4C48-A8AD-47B5A8F5928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A7A45012-1B79-5147-A30F-DE5D5384947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646CE884-6F9F-4346-8DBD-916F6D7D61D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D6FD3BB-AE5F-9342-AB2E-38225E58728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D25E36F1-39C9-984C-9336-C335EDBC7A7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CC07650-DB90-D94E-9E1C-D3463331324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9C655664-D3FE-0F49-9563-8CD88E3AD75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E5CC9CC2-1116-0648-9081-B407FB53D16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05CA624-0E15-964A-B90A-F5725F3396B0}"/>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721E81C-0343-6747-A9DB-C24CC163D77B}"/>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780A405B-295C-2048-AFE3-23E151B7325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D91FA9A-8224-1A4D-BA98-33B247AD1A9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B76A0D4-8AA1-C946-BEC7-6967439D5E55}"/>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1525261D-893D-B742-A32C-560BDBDA90A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62EF4DA0-DF42-F545-AC8B-01AB9D7260B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920997C-FB6E-1340-B50D-0AD594420062}"/>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0D861A5-8E6A-3C40-A564-BD93FA05FC8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C8BCBD0-05F3-434B-BAF0-B1C16176521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65666794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Start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9F649357-7CA4-4844-865C-C41CB7D707FB}"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7D679708-32E8-D74D-8FE3-8BD2469A6107}"/>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043DC31-9D1B-2F40-B3BA-F48D85DE5F1E}"/>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422A89C-A494-AE4A-804C-2C6F4788A956}"/>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CE16DC5F-A031-6449-AD0F-2ACEC886500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1372C76-E066-8D43-9250-6BA2D4096B6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91A1F765-49C4-E848-899C-639B1CB7A8C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4E43B01-047B-E44C-AABE-2D686A4DAB69}"/>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28855A4A-CB9B-EA4F-81CD-F67793CC018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7AB2FF4-2A55-C04E-B685-FC0275A7647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3983C66E-8D55-BB4F-ADFB-E38DE8CD0C2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6E30387E-5D9B-9049-9246-936B375B4701}"/>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B413F2C-3F3A-604D-9EB0-BE7228119B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23E0C749-9DF0-E44D-A301-E6DE1029ABE5}"/>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6CBB3EF-A013-4240-B537-9AA814BBBE2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8F109FD5-D2DF-0C40-BFE6-63E962149AB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B98231E-27CD-3D4C-9E7F-77BD969CEA6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09563D4-AE7C-F64E-8351-E059C925B332}"/>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E7FA1C61-9F7A-A34B-97A4-77E82B8A14C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54CC801-57A5-0148-B09E-61698C5AC5C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84CF7D04-C8E5-E44E-A7F9-ABBE2121EBB8}"/>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D6BC49A-E3AA-F943-BCC1-D400DBC2207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2D676DF-07FC-6340-9E7F-FF8B48BA737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96AF904B-82FF-5F47-BB3B-865310692B6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8087699-39FB-6F40-BF6E-7ED2E049A46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9699412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End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4"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862D3C85-DD34-4702-8C5D-197E7CB67AEE}"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6" name="Kuva 35">
            <a:extLst>
              <a:ext uri="{FF2B5EF4-FFF2-40B4-BE49-F238E27FC236}">
                <a16:creationId xmlns:a16="http://schemas.microsoft.com/office/drawing/2014/main" id="{9C99B1C3-0C0F-464E-8C62-F468ACFB4B12}"/>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0E11A678-4030-B340-9607-70D8C6D79FA6}"/>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DB70C757-E453-CC4E-879E-2C8776BC079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49A8696B-7DCF-AF4F-94E5-2F52BBF480E1}"/>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27355B1-9AD0-2848-85FE-644EBA97D79B}"/>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B9BEF9A-F3D0-7042-BF28-89F56E8D0ED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14FF636-B8E9-9D46-948E-3C94A3CD2E6E}"/>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87B870F8-2827-074A-8C9F-715E08E2FC5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125E4867-D2DB-0E4F-9B55-89D9C610253F}"/>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D6DFFFB-DEEB-0D4F-BEFC-3C2A20DF7D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53F4E0B3-5A07-F14A-90B2-A594ECB7D371}"/>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093F261-DE50-5649-A139-A6CDA914554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9333B31-0AEC-7D46-B6AD-3831C0D3707F}"/>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B31A64C5-B704-0746-9B72-12DA0751CB5C}"/>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36F275EA-1337-E240-9BD1-5B4B30D0C75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F21B9BF2-2478-3D46-A85A-C38F551295A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0BDC310-90E5-2B42-8EE9-85896E970A0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A419E6D-C42C-2144-81E9-954357BD54E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205DD0E-714A-9146-8006-AFFA67FAE97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582F51A-95AA-B844-9F25-650DF88ED987}"/>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9DD00CE-E14B-9349-A9F9-769AAD0FAF40}"/>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1383F9A2-C848-534F-8507-7C2E4D2E9465}"/>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786B37C-9FB9-364C-B58E-6FBED4859BDB}"/>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87C7420-DD3D-D84D-B451-B3B2379ADEC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A41D79-01BE-DA4B-85BC-F02A7131385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86619370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Start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61ACE5B1-4496-49C4-9DEB-D8324A6BB48C}"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C51CF1E2-398A-3145-A4E1-0CCF120FB9F9}"/>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0F933240-89EA-2349-82DB-2449EB8D070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DEEC764-14EB-A24F-BA85-30A861D7F3D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A923660-8445-CE4D-B5DE-BBBECE5FFBD1}"/>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3473CC2-0ECC-7048-81B2-04ADF27F124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AFF8F84-DA17-FB42-B314-66B29F21795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FEAF39A-3977-F449-841A-E37B0D34A0E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CA3294B2-64AD-8749-BC00-01D30ED93B60}"/>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3F6FC2D-1AFB-2742-8DEB-B4E7DFCFE124}"/>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95020254-A0A2-5140-901F-DFBD80306846}"/>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2FFD23D2-B86A-A149-95BC-D415F3C57C5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6152350-8164-7644-9CAD-79741FCF504D}"/>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8F8A672-5168-E34C-8E99-995B974CFDDD}"/>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016C55A7-0B3E-7042-B5A1-CB88F99404D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E66FCE69-9BB2-4F4B-9119-95E7B7172F4B}"/>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75ADECAA-0EA8-3E49-8C9D-21948900BD1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B4E09C0E-154D-9346-9546-1EFAE69609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5440DA5-521A-D24B-B60B-B243E32DA05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17BE39-373B-EF4A-8FC6-D4DC27D38FF2}"/>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467030BF-3C12-4D47-925D-A4D268E7259B}"/>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282EDA6-4FF2-6F4B-AA18-E46F4831E6A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5088C958-F697-0D4D-8B4A-4BB60B3E1EA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4F69E940-5D3E-8D4E-A4CE-1FD6B58E79D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E2E33A-72FD-CA43-9179-06CE36B16A50}"/>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8073115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End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49" y="282575"/>
            <a:ext cx="9432925"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D0F4B93A-FA19-42F0-87EE-0A008236CA76}" type="datetime1">
              <a:rPr lang="fi-FI" smtClean="0"/>
              <a:t>21.5.2024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4" name="Kuva 33">
            <a:extLst>
              <a:ext uri="{FF2B5EF4-FFF2-40B4-BE49-F238E27FC236}">
                <a16:creationId xmlns:a16="http://schemas.microsoft.com/office/drawing/2014/main" id="{FA14F1BC-B4E3-BF41-B536-34B1AFBC56A3}"/>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A1714A89-8463-754A-8AC2-33AE5FBB5B33}"/>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FE0BBF86-121B-BD4B-BA50-E70E5ED3C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064DE656-0269-254D-8DE2-9DFD406D5C1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D457D8D5-BE5B-5F48-88BA-1784ACAD1A3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A8355F6B-489E-8B49-80BD-81405AE0382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16DBD3-7155-984D-A6AA-EEBE4132886F}"/>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7E5D4E-D78B-B64E-9165-413F1E81EBF2}"/>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838BD23-783C-6A4B-92A0-449803F8342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FF58776-3ECF-624E-B02F-5CC06BE60F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0FC29450-1A0B-BA47-A41E-FA5E396B3BEC}"/>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F668F5BA-513A-AB4D-8F52-2050655CFF72}"/>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8BE01C80-821D-1F4B-BB90-B7D25237298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7C3A15E9-9460-B54B-A229-42B0C3CF836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0C29C55-4AF9-2748-9A31-DAB8C2F1710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346AFEF-2966-FF40-8035-BF688AD01E4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D1FAFDF8-34BE-954F-8ED2-42BB24E0241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E661D12-8ABB-1B4E-BCCB-5D00D26794C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A0E1E624-5F6E-DE41-B90A-143732C83F8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6111DE2-AA25-8144-86CA-63176AE9DB0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6C65FACC-AA1F-A140-BC36-6BEFBDE4E81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B08ADFF-99AB-4B4F-B1EC-0D3D3FFFF04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CA602F7-32A0-DB42-B923-3E8A0F688D2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8849F36-44DC-F24D-A064-231F866C955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00842568-E9F6-B24F-97BC-7C94DB31EC8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68129585"/>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sic slid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E10ACDB-52FB-9546-A504-B33A38D8A7F2}"/>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2C7C9FD-6C9A-804B-9810-3D6F93781D2A}"/>
              </a:ext>
            </a:extLst>
          </p:cNvPr>
          <p:cNvSpPr>
            <a:spLocks noGrp="1"/>
          </p:cNvSpPr>
          <p:nvPr>
            <p:ph idx="1"/>
          </p:nvPr>
        </p:nvSpPr>
        <p:spPr>
          <a:xfrm>
            <a:off x="695326" y="1810524"/>
            <a:ext cx="10801347" cy="4426764"/>
          </a:xfrm>
        </p:spPr>
        <p:txBody>
          <a:bodyPr/>
          <a:lstStyle>
            <a:lvl1pPr marL="182563" indent="-182563">
              <a:buSzPct val="100000"/>
              <a:buFontTx/>
              <a:buBlip>
                <a:blip r:embed="rId2">
                  <a:extLst>
                    <a:ext uri="{96DAC541-7B7A-43D3-8B79-37D633B846F1}">
                      <asvg:svgBlip xmlns:asvg="http://schemas.microsoft.com/office/drawing/2016/SVG/main" r:embed="rId3"/>
                    </a:ext>
                  </a:extLst>
                </a:blip>
              </a:buBlip>
              <a:tabLst/>
              <a:defRPr/>
            </a:lvl1pPr>
            <a:lvl2pPr>
              <a:defRPr sz="2700"/>
            </a:lvl2pPr>
            <a:lvl3pPr>
              <a:defRPr sz="2400"/>
            </a:lvl3pPr>
            <a:lvl5pPr marL="846138" indent="-265113">
              <a:tabLst/>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957EE2-553D-794A-ACAD-EA9589E225F5}"/>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Alatunnisteen paikkamerkki 4">
            <a:extLst>
              <a:ext uri="{FF2B5EF4-FFF2-40B4-BE49-F238E27FC236}">
                <a16:creationId xmlns:a16="http://schemas.microsoft.com/office/drawing/2014/main" id="{62636819-5337-A245-8495-507A4583E9D8}"/>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82D8E007-582B-C547-8CF0-73B880183B00}"/>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1" name="Ryhmä 30">
            <a:extLst>
              <a:ext uri="{FF2B5EF4-FFF2-40B4-BE49-F238E27FC236}">
                <a16:creationId xmlns:a16="http://schemas.microsoft.com/office/drawing/2014/main" id="{15F00B2E-506B-4047-9B44-189BC5743107}"/>
              </a:ext>
            </a:extLst>
          </p:cNvPr>
          <p:cNvGrpSpPr/>
          <p:nvPr userDrawn="1"/>
        </p:nvGrpSpPr>
        <p:grpSpPr>
          <a:xfrm>
            <a:off x="-2" y="962"/>
            <a:ext cx="324000" cy="6543876"/>
            <a:chOff x="-2" y="962"/>
            <a:chExt cx="324000" cy="6543876"/>
          </a:xfrm>
        </p:grpSpPr>
        <p:sp>
          <p:nvSpPr>
            <p:cNvPr id="32" name="Freeform 81">
              <a:extLst>
                <a:ext uri="{FF2B5EF4-FFF2-40B4-BE49-F238E27FC236}">
                  <a16:creationId xmlns:a16="http://schemas.microsoft.com/office/drawing/2014/main" id="{3793E1B1-A1AF-4142-9346-79960E94958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39429525-9715-5E4F-837D-301209FE478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534ED7B9-5781-0142-B059-B3FFF9787E2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EAB7990-A32A-E046-B92D-BC19B66BE55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9F356A71-4D4E-EB44-A556-39C6172D608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3485B185-C399-0D44-93CF-8EAD89C8C97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E3F46B4-EE8B-E349-ACA5-A751D75869A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27B55E-AC16-2F4E-9C0F-AACFC3136E6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73CD65AA-AA30-E24E-A74F-B04DA179DE0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1BDA37C-CE8D-2945-9375-AD8760834F6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1B4161F-9707-EB41-A87B-8F5B61DA4839}"/>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551073E0-479D-1446-88C6-830EBF15F71B}"/>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43EE9A6-2E0A-5C4D-A925-8056F426C0B7}"/>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E8FA03A3-2756-A64C-A098-480CE389A74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97538F69-85A1-DD42-A54D-5C51C8F323D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A7C6B36C-60E6-4042-8349-6F9B00F285C5}"/>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4F0327E5-0666-9B41-83DD-8D01A6F0D6D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6A1A722-20D6-9941-92F3-A1FDEF7D9F1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657E18EF-9845-0F45-9FEC-29B78457E583}"/>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B6181C42-BA74-244A-996B-FDADBF099EB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E2AEF96-1549-C14B-8216-90997679F74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9B3D987A-36A1-8F4F-9BB5-8204D7D38082}"/>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94BB3E9-ADAD-F549-A677-699749CE906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7643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two paragraphs">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3D7A06-ACDB-B643-8E6E-2B6EA686B11F}"/>
              </a:ext>
            </a:extLst>
          </p:cNvPr>
          <p:cNvSpPr>
            <a:spLocks noGrp="1"/>
          </p:cNvSpPr>
          <p:nvPr>
            <p:ph type="title"/>
          </p:nvPr>
        </p:nvSpPr>
        <p:spPr>
          <a:xfrm>
            <a:off x="695326" y="282576"/>
            <a:ext cx="5238750" cy="1309688"/>
          </a:xfrm>
        </p:spPr>
        <p:txBody>
          <a:bodyPr/>
          <a:lstStyle/>
          <a:p>
            <a:r>
              <a:rPr lang="fi-FI"/>
              <a:t>Muokkaa ots. perustyyl. napsautt.</a:t>
            </a:r>
          </a:p>
        </p:txBody>
      </p:sp>
      <p:sp>
        <p:nvSpPr>
          <p:cNvPr id="3" name="Sisällön paikkamerkki 2">
            <a:extLst>
              <a:ext uri="{FF2B5EF4-FFF2-40B4-BE49-F238E27FC236}">
                <a16:creationId xmlns:a16="http://schemas.microsoft.com/office/drawing/2014/main" id="{346B1373-BAE8-4E40-B791-D5531E7419B4}"/>
              </a:ext>
            </a:extLst>
          </p:cNvPr>
          <p:cNvSpPr>
            <a:spLocks noGrp="1"/>
          </p:cNvSpPr>
          <p:nvPr>
            <p:ph sz="half" idx="1"/>
          </p:nvPr>
        </p:nvSpPr>
        <p:spPr>
          <a:xfrm>
            <a:off x="695326" y="1825625"/>
            <a:ext cx="5238750" cy="441166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E2CB7D97-3C76-734F-950B-2C66810448AC}"/>
              </a:ext>
            </a:extLst>
          </p:cNvPr>
          <p:cNvSpPr>
            <a:spLocks noGrp="1"/>
          </p:cNvSpPr>
          <p:nvPr>
            <p:ph sz="half" idx="2"/>
          </p:nvPr>
        </p:nvSpPr>
        <p:spPr>
          <a:xfrm>
            <a:off x="6257925" y="1825624"/>
            <a:ext cx="5238749" cy="44116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513BE8A-7760-E245-B050-17E76D401746}"/>
              </a:ext>
            </a:extLst>
          </p:cNvPr>
          <p:cNvSpPr>
            <a:spLocks noGrp="1"/>
          </p:cNvSpPr>
          <p:nvPr>
            <p:ph type="dt" sz="half" idx="10"/>
          </p:nvPr>
        </p:nvSpPr>
        <p:spPr/>
        <p:txBody>
          <a:bodyPr/>
          <a:lstStyle/>
          <a:p>
            <a:fld id="{DDD71643-239F-4E8E-9FA9-5DA7ED081C55}" type="datetime1">
              <a:rPr lang="fi-FI" smtClean="0"/>
              <a:t>21.5.2024</a:t>
            </a:fld>
            <a:endParaRPr lang="fi-FI"/>
          </a:p>
        </p:txBody>
      </p:sp>
      <p:sp>
        <p:nvSpPr>
          <p:cNvPr id="6" name="Alatunnisteen paikkamerkki 5">
            <a:extLst>
              <a:ext uri="{FF2B5EF4-FFF2-40B4-BE49-F238E27FC236}">
                <a16:creationId xmlns:a16="http://schemas.microsoft.com/office/drawing/2014/main" id="{3D9DDE0D-B80B-B448-8F6A-AA9BA3EFE648}"/>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099149DD-5EC6-8E44-B614-A282DF138E7B}"/>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34" name="Tekstin paikkamerkki 33">
            <a:extLst>
              <a:ext uri="{FF2B5EF4-FFF2-40B4-BE49-F238E27FC236}">
                <a16:creationId xmlns:a16="http://schemas.microsoft.com/office/drawing/2014/main" id="{EC06FC2F-3842-AE46-994A-A0CE69A23AEA}"/>
              </a:ext>
            </a:extLst>
          </p:cNvPr>
          <p:cNvSpPr>
            <a:spLocks noGrp="1"/>
          </p:cNvSpPr>
          <p:nvPr>
            <p:ph type="body" sz="quarter" idx="13"/>
          </p:nvPr>
        </p:nvSpPr>
        <p:spPr>
          <a:xfrm>
            <a:off x="6257925" y="282574"/>
            <a:ext cx="5238750" cy="1309688"/>
          </a:xfrm>
        </p:spPr>
        <p:txBody>
          <a:bodyPr anchor="b"/>
          <a:lstStyle>
            <a:lvl1pPr>
              <a:defRPr lang="fi-FI" sz="4600" b="0" i="0" kern="1200" smtClean="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8A219896-248B-FA40-BBCF-082EC146DF9C}"/>
              </a:ext>
            </a:extLst>
          </p:cNvPr>
          <p:cNvGrpSpPr/>
          <p:nvPr userDrawn="1"/>
        </p:nvGrpSpPr>
        <p:grpSpPr>
          <a:xfrm>
            <a:off x="-2" y="962"/>
            <a:ext cx="324000" cy="6543876"/>
            <a:chOff x="-2" y="962"/>
            <a:chExt cx="324000" cy="6543876"/>
          </a:xfrm>
        </p:grpSpPr>
        <p:sp>
          <p:nvSpPr>
            <p:cNvPr id="35" name="Freeform 81">
              <a:extLst>
                <a:ext uri="{FF2B5EF4-FFF2-40B4-BE49-F238E27FC236}">
                  <a16:creationId xmlns:a16="http://schemas.microsoft.com/office/drawing/2014/main" id="{A330F32A-EE33-0943-B036-EC92BAEF4A6C}"/>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103F92C8-D57B-3F4F-82C3-EB6A37C5E01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D97CB574-FBA3-F140-97A0-C88A758F5E0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B0EACBE-FD25-F945-B013-2409E095EEA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EDAB82E-F82C-6A48-BA4A-84F8B8124233}"/>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9657EDD6-D5F9-E644-9403-1127DD0F243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15FAAF3-C558-1748-B285-220247296DCD}"/>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44CE3D8A-82E0-0A43-9DB4-C425CCA45172}"/>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07BE0F39-EBFD-A54C-BF6F-81F31698631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300BD815-DCD0-494F-8DA5-19BD2D5185B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E51F997-0A83-7049-8D6F-997326BE73E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78718E53-F7AB-1144-88F1-03186B0DADF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F1824A2-009D-B94B-BB81-0676DB007FF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41605A0-8EF8-5E48-A91C-24166379AEC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68CED439-2EE1-1844-A9AE-AE59AE9A132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282C8DE-2861-2943-BE54-699ED7FBBE63}"/>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DAF661B1-B2C4-264A-A843-CE7CD54430F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88E69A5-B75D-5947-B4F1-AEF1F4AAC93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52E8716-2D7F-424C-86CD-57422B6CC67A}"/>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2F73CF0-B954-884D-BDF2-EF190D52F1E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117A266-FA45-AC48-A57E-BF6D6E1D4F6F}"/>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3CCE89A-E041-354C-9889-4A93ED1B349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6B8828ED-F0AB-D849-834D-1F2B4C00DE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71840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righ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95325"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6096000" y="0"/>
            <a:ext cx="6096000"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7F4EB4EC-AA91-4F12-BBD6-EAE226020C9E}"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95325" y="1808164"/>
            <a:ext cx="5076825"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6" name="Ryhmä 35">
            <a:extLst>
              <a:ext uri="{FF2B5EF4-FFF2-40B4-BE49-F238E27FC236}">
                <a16:creationId xmlns:a16="http://schemas.microsoft.com/office/drawing/2014/main" id="{81C9E930-DC11-B047-8591-0ED099CEC086}"/>
              </a:ext>
            </a:extLst>
          </p:cNvPr>
          <p:cNvGrpSpPr/>
          <p:nvPr userDrawn="1"/>
        </p:nvGrpSpPr>
        <p:grpSpPr>
          <a:xfrm>
            <a:off x="-2" y="962"/>
            <a:ext cx="324000" cy="6543876"/>
            <a:chOff x="-2" y="962"/>
            <a:chExt cx="324000" cy="6543876"/>
          </a:xfrm>
        </p:grpSpPr>
        <p:sp>
          <p:nvSpPr>
            <p:cNvPr id="37" name="Freeform 81">
              <a:extLst>
                <a:ext uri="{FF2B5EF4-FFF2-40B4-BE49-F238E27FC236}">
                  <a16:creationId xmlns:a16="http://schemas.microsoft.com/office/drawing/2014/main" id="{BAC88C53-14E9-6449-AC82-E078F9C16CD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F111B247-7417-BD4F-B9FA-5FF0B476B1FC}"/>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6F143BB-A6E0-1A44-8F3E-CC647B5E006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183E40B-3395-FF46-9C24-84C0C061211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8F4B0D6-01B2-EB47-97FC-5BC1810E6A1C}"/>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B6469DF2-FF5B-9E47-9EBC-42296C72D2C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DECE921-13BC-A246-8348-70ACB9D63B03}"/>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F5F72C0C-2C37-FA47-8B2F-6B1AC738CAA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407BA6A-18AD-534E-B935-0CA7286D4B8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171FB3D4-3EAF-BE41-AB2E-8D1557667AE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5ADE5296-0A71-354E-B195-49B40B48305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B7DCA97F-9A96-304F-99D6-69430C55951E}"/>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A3DED32-081C-494D-AA47-BB9C085A01D3}"/>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E8EF7A5-6BEA-3F4B-B398-DA6F6F1016A9}"/>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241D9C1-9402-9F48-BEB2-307D09D5839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F0EA87B-5B0E-4546-A135-E3FB83DB6D0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71B2473F-C7EF-FB4A-8803-44DA12BA310F}"/>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830D1246-6A93-854A-91A8-B30822E195A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60CAE64-340B-F34B-A246-D1CF017C759E}"/>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E047814-46CE-4946-81E3-9BCBCB8397D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C79CFA3B-7B48-234E-BC9F-14E00BD9B36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37C675A3-46DC-3044-A86E-E98C0D5CC84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9" name="Freeform 81">
              <a:extLst>
                <a:ext uri="{FF2B5EF4-FFF2-40B4-BE49-F238E27FC236}">
                  <a16:creationId xmlns:a16="http://schemas.microsoft.com/office/drawing/2014/main" id="{8BFFA409-34C4-4B43-ABA8-20A0678C5A6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59948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lef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419850"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0"/>
            <a:ext cx="5772149"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D65D55F4-58DA-4203-A160-C24BE63F9C55}"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419849" y="1808164"/>
            <a:ext cx="5076823"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287053D-8346-884E-8D92-34BE26BBADE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349BFC9A-A6CC-2A44-905D-B97D38E6A76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3842762-189D-854B-95FD-EAF6C899DDA4}"/>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7EDCDCE-05FA-6442-BF8D-1E900B8552E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160B944-7ADE-2047-A34C-797436EB782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EE1621-DD1F-FF4E-9D6C-0E82E9635E8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8164B9-BA46-954C-B15D-2AA75A172D58}"/>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F68AF6E-9DCD-7A40-B6E5-BABA0022433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B1B015E-8F39-6C48-8F5E-96E4382B758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F4AC6AA8-65C3-2546-815C-4AE04D58EF9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E3EC1014-EB17-7242-8A0D-43DC99FEBA6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0C5753E-0358-F947-8686-FE496D4778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0412551F-0B45-6646-85BC-2ACA1193B63A}"/>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BF52711-1B05-C042-8040-57C6DCB36AD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D78EFBC-AF75-294A-92F7-20E663F8CD9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8C57722-2684-714B-9C85-F279DA6843FD}"/>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3003E8E-CA6D-294B-9B11-A412E2A939B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B63E86E-8A99-0C49-8796-1542E61758F0}"/>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14FD56F-4730-944E-BB6E-17E445BEBE6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7CFB33C-3884-A34D-8944-FA7EDA6C6A3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DA027CD-DF07-6C41-824D-CC64A48CEE19}"/>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6123531-256A-0F40-89B0-E88F9EC66A86}"/>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693BBE04-3706-D045-8E66-AAFFB75C379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7E0D4457-B9ED-CB4B-A018-05445F568ED5}"/>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181697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slide">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8" y="0"/>
            <a:ext cx="11868151"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F965CE8D-C018-4D8B-B448-75A4CBDFD54D}"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3" name="Ryhmä 32">
            <a:extLst>
              <a:ext uri="{FF2B5EF4-FFF2-40B4-BE49-F238E27FC236}">
                <a16:creationId xmlns:a16="http://schemas.microsoft.com/office/drawing/2014/main" id="{31EAD691-891A-044F-9948-55BD65DDA405}"/>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CDE6CF8-865F-5948-A7E5-35488E0D77E1}"/>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C100800-1D5C-D245-B102-E5F121EB7A33}"/>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A1B62266-9BCF-6541-AC13-097F3FF6CEDA}"/>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FF8437F-23AD-D643-8D81-7E878AB53EC8}"/>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D286ECC-ABF4-B14D-A43F-60877338452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E6A21407-CA8C-1D46-910F-DFF949C63015}"/>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58C3B1BF-8F4A-AA4A-B7B7-B2ADC599864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3E4565A-2801-B74C-A95A-380ADE5599E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76EF5724-6219-414B-AB80-F60755F11E9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B757253A-4422-3C44-B5E9-29E3E7E0DEE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A3066589-9515-0440-92A6-219E846E7152}"/>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DF81D2B-C49B-7147-A5D3-DE33FE41DB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BF0D11A-52C0-8045-ABAD-31B334DA653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1FE67E3E-1AF4-9746-AD5A-60AE3217C4F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40ECA7A-6E31-F94D-A6AF-2A44E3B992D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3FC1F56-60CD-6A48-B023-3432B917283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CA7710-945B-4242-AC9C-6F6EB1CF8D39}"/>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5C5DEE-2383-DC44-8267-893C400A88A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0F67C15-2C91-F44E-BC8C-6E81E8B2444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54250B41-04F7-974D-AA18-AF8A4A25B5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06C6602-5983-894E-94F0-E7D8679E1970}"/>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2A5C8867-FD21-D64E-9BED-9A65D4644C6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ADAB9D6-43B3-0D47-B56C-7F4ECDB35043}"/>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17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ictures">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1"/>
            <a:ext cx="5772152" cy="6543674"/>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283D7701-7318-4FA7-B93F-F917EBFB41FD}"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Kuvan paikkamerkki 3">
            <a:extLst>
              <a:ext uri="{FF2B5EF4-FFF2-40B4-BE49-F238E27FC236}">
                <a16:creationId xmlns:a16="http://schemas.microsoft.com/office/drawing/2014/main" id="{F35CB99B-6DE6-6B4C-8900-2632CD43D900}"/>
              </a:ext>
            </a:extLst>
          </p:cNvPr>
          <p:cNvSpPr>
            <a:spLocks noGrp="1"/>
          </p:cNvSpPr>
          <p:nvPr>
            <p:ph type="pic" sz="quarter" idx="13"/>
          </p:nvPr>
        </p:nvSpPr>
        <p:spPr>
          <a:xfrm>
            <a:off x="6096000" y="-1163"/>
            <a:ext cx="6096000" cy="6544838"/>
          </a:xfrm>
        </p:spPr>
        <p:txBody>
          <a:bodyPr anchor="ctr">
            <a:normAutofit/>
          </a:bodyPr>
          <a:lstStyle>
            <a:lvl1pPr algn="ctr">
              <a:defRPr sz="2400"/>
            </a:lvl1pPr>
          </a:lstStyle>
          <a:p>
            <a:r>
              <a:rPr lang="fi-FI"/>
              <a:t>Lisää kuva napsauttamalla kuvaketta</a:t>
            </a:r>
          </a:p>
        </p:txBody>
      </p:sp>
      <p:grpSp>
        <p:nvGrpSpPr>
          <p:cNvPr id="33" name="Ryhmä 32">
            <a:extLst>
              <a:ext uri="{FF2B5EF4-FFF2-40B4-BE49-F238E27FC236}">
                <a16:creationId xmlns:a16="http://schemas.microsoft.com/office/drawing/2014/main" id="{CE8849E4-AE1F-E74B-BA9B-29EDC0580D4D}"/>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9FDEB402-3AA3-B545-A6F6-3C1F4C0C7AA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6B871A7-433D-0540-BA6E-343CB4BA2A7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7A2E9A16-C69F-3F48-92A7-FCF696DA7A5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2D15FB9-9684-EF44-BE82-AE87F0FA1E5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6BDCBCC3-3D3B-1F43-BE6F-1A7D65202072}"/>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441A510-7BA2-2345-848A-DD2A4462D41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6BFEE50-148F-594B-B4A6-A55F4D18F59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6D7308D-9024-5B4B-B029-AABFC2AB810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E7F6AEC-790B-B74C-B99F-83F79E88C30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839A5E4E-AA67-2640-A48F-2F0EB75A475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75C2D45-5EC3-6941-9428-3B9890252D55}"/>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F2B3EA2-9226-9C44-8008-FD9780F6187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B1227C13-72E8-6945-8C2F-043D5CB9A0F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B29D874-C5B1-7540-AD7B-23528039B4A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9882464B-F763-1548-87E5-F7B4C3FF49B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0B60A96A-7F2D-2A43-AA07-2BD862ECBBE0}"/>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1EC0A6C-6752-EC4B-B95E-EEB1E5A1141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5EB0B718-0A84-B940-A617-DDFC80E83A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595EF969-71E4-F248-844F-F35E9646B859}"/>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388C30F-4356-754E-BD82-1F284608F95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BEE70A90-D1A7-6548-AF74-849395C453C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AAB6CCB-1D65-C542-85EA-3093783F25B7}"/>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BAFEC60-5A51-1C49-8604-F7FAAE092E2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34598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shaded lef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50093FE2-E985-4C44-8DAD-0747403A351E}"/>
              </a:ext>
            </a:extLst>
          </p:cNvPr>
          <p:cNvSpPr>
            <a:spLocks noGrp="1"/>
          </p:cNvSpPr>
          <p:nvPr>
            <p:ph type="pic" sz="quarter" idx="14"/>
          </p:nvPr>
        </p:nvSpPr>
        <p:spPr>
          <a:xfrm>
            <a:off x="323850" y="0"/>
            <a:ext cx="11868150" cy="6543674"/>
          </a:xfrm>
        </p:spPr>
        <p:txBody>
          <a:bodyPr rIns="324000" anchor="ctr">
            <a:normAutofit/>
          </a:bodyPr>
          <a:lstStyle>
            <a:lvl1pPr algn="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E3931892-94E5-4A0A-8123-C39A951AA607}"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323849" y="-1"/>
            <a:ext cx="5448301" cy="6543675"/>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7255938-A4AE-5A4A-ACB3-5D7DF4A1DCC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5A934371-9AE2-864C-8F34-A2ADBAF96406}"/>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B58CA61B-245F-AB46-9FB2-B699CE5828F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477F75D5-A416-7148-8B20-994CC75BB5AC}"/>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CDBC5AD-4384-5544-AD73-24A85549CFD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DF3F51A-3176-034E-ADC0-6AFCBA929DC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95304AC-F070-3E49-89CC-780C77E629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FD2768AA-D08E-B544-B48A-E9F72A9DBC3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B29E8C8-BA90-C845-8ECA-DCD2C72D350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6EB1BE9C-AF25-F843-AF7F-3BFB97596FD8}"/>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0578572-920B-DA4A-9129-78D87CB9DBB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BE1C3FE9-CCC5-A346-B2E4-732BC466FEAA}"/>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312D117-CE0A-3C4D-8E13-626B71096089}"/>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6904674-717F-E944-9A4A-E96A5D9B1D3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0B9D28C-0493-EF43-A27C-0D6B32A7533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2CAECADB-1712-C948-AB74-F5BB2EDDCA8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528A237-81A2-7B4B-845B-C50EA3106C2A}"/>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50B6DEB0-46B0-CA4B-82DA-E28D7E4C070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97F9F275-E5E5-8B45-88B5-0E19CCB6ADF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A266948C-E2C8-2D48-8682-1041770ED8A1}"/>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2BFAFDDA-E8CD-644A-9527-34FB4ED9C47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296E1A28-4EA5-A84E-96F4-18EAF4EA59E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77B8760-22F8-B54E-9DA9-1367F3C901E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A8F178F3-DC65-CC46-8B5C-FAB54AA6993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628427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shaded righ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833FBC8-84D0-DA46-9319-8CBD4248577F}"/>
              </a:ext>
            </a:extLst>
          </p:cNvPr>
          <p:cNvSpPr>
            <a:spLocks noGrp="1"/>
          </p:cNvSpPr>
          <p:nvPr>
            <p:ph type="pic" sz="quarter" idx="14"/>
          </p:nvPr>
        </p:nvSpPr>
        <p:spPr>
          <a:xfrm>
            <a:off x="315913" y="0"/>
            <a:ext cx="11864657" cy="6543673"/>
          </a:xfrm>
        </p:spPr>
        <p:txBody>
          <a:bodyPr lIns="324000" anchor="ctr">
            <a:normAutofit/>
          </a:bodyPr>
          <a:lstStyle>
            <a:lvl1pP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A5272AED-40B2-4E63-B0E4-B26979FA428D}" type="datetime1">
              <a:rPr lang="fi-FI" smtClean="0"/>
              <a:t>21.5.2024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6419850" y="0"/>
            <a:ext cx="5760720" cy="6543674"/>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2" name="Ryhmä 31">
            <a:extLst>
              <a:ext uri="{FF2B5EF4-FFF2-40B4-BE49-F238E27FC236}">
                <a16:creationId xmlns:a16="http://schemas.microsoft.com/office/drawing/2014/main" id="{54990850-02D8-BC4D-9C51-5176AF34950D}"/>
              </a:ext>
            </a:extLst>
          </p:cNvPr>
          <p:cNvGrpSpPr/>
          <p:nvPr userDrawn="1"/>
        </p:nvGrpSpPr>
        <p:grpSpPr>
          <a:xfrm>
            <a:off x="-2" y="962"/>
            <a:ext cx="324000" cy="6543876"/>
            <a:chOff x="-2" y="962"/>
            <a:chExt cx="324000" cy="6543876"/>
          </a:xfrm>
        </p:grpSpPr>
        <p:sp>
          <p:nvSpPr>
            <p:cNvPr id="33" name="Freeform 81">
              <a:extLst>
                <a:ext uri="{FF2B5EF4-FFF2-40B4-BE49-F238E27FC236}">
                  <a16:creationId xmlns:a16="http://schemas.microsoft.com/office/drawing/2014/main" id="{D574EC04-D755-7D46-8D79-BEA68D293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6A0130CD-2E72-F54F-BC38-98FC0048A7B9}"/>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EAE0C3C4-04F0-E748-9CE8-566350F10929}"/>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33E6F66-E01F-874B-9691-3A4F86F7EE1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82CBAA08-6953-8445-B0F0-7DA94E4EBBE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1DE1DA4-68D0-B347-B00E-4539BF4BEEA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2C129F9-9F4A-3941-ABA2-FA83B4120A0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17D8C2F-7FFB-BB45-96B6-D1E7CF1547E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64F4561-0A2C-5B4D-B027-7B5FDDB73D05}"/>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CF832FFD-CD98-034B-A305-F07041EE74E8}"/>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9AC18908-DBBA-AA4B-A2AD-668A33DBF70E}"/>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CED408B5-DB49-B840-8DD6-34A48660D8C3}"/>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33B5CBA-D1CE-CE4C-9CF2-0E06B523E17A}"/>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F29F8992-7DA5-E043-8C1D-FE2439E5743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09EB1EA-85C2-2749-B5D1-B0CCAEF2480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721612B-D999-BA49-9680-D417B13132AB}"/>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99C8F0E-5A71-8B42-B618-0C09C1B031C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CA373E6D-6F42-874C-AD3A-5ECBF7DDCA78}"/>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C06608F-8A04-394B-AD49-5463089961F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6E10E2D-E837-7B40-893F-C3C01721687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E9BD10FD-419A-E742-AC76-F1D11020989E}"/>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B4E924B-2062-694B-A008-8AF4A9CF537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9E0655B-9447-0D49-9E82-6440411516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577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7.svg"/><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6.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29"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28" Type="http://schemas.openxmlformats.org/officeDocument/2006/relationships/image" Target="../media/image9.sv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svg"/><Relationship Id="rId27" Type="http://schemas.openxmlformats.org/officeDocument/2006/relationships/image" Target="../media/image8.png"/><Relationship Id="rId30" Type="http://schemas.openxmlformats.org/officeDocument/2006/relationships/image" Target="../media/image11.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CFC"/>
        </a:solidFill>
        <a:effectLst/>
      </p:bgPr>
    </p:bg>
    <p:spTree>
      <p:nvGrpSpPr>
        <p:cNvPr id="1" name=""/>
        <p:cNvGrpSpPr/>
        <p:nvPr/>
      </p:nvGrpSpPr>
      <p:grpSpPr>
        <a:xfrm>
          <a:off x="0" y="0"/>
          <a:ext cx="0" cy="0"/>
          <a:chOff x="0" y="0"/>
          <a:chExt cx="0" cy="0"/>
        </a:xfrm>
      </p:grpSpPr>
      <p:sp>
        <p:nvSpPr>
          <p:cNvPr id="144" name="Suorakulmio 143">
            <a:extLst>
              <a:ext uri="{FF2B5EF4-FFF2-40B4-BE49-F238E27FC236}">
                <a16:creationId xmlns:a16="http://schemas.microsoft.com/office/drawing/2014/main" id="{2E20500C-57C6-F441-8BF3-6AFFA69EABAD}"/>
              </a:ext>
            </a:extLst>
          </p:cNvPr>
          <p:cNvSpPr/>
          <p:nvPr userDrawn="1"/>
        </p:nvSpPr>
        <p:spPr>
          <a:xfrm>
            <a:off x="0" y="6544637"/>
            <a:ext cx="12192000" cy="313363"/>
          </a:xfrm>
          <a:prstGeom prst="rect">
            <a:avLst/>
          </a:prstGeom>
          <a:solidFill>
            <a:srgbClr val="FCFCFC"/>
          </a:solidFill>
          <a:ln w="0">
            <a:solidFill>
              <a:srgbClr val="FCF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on paikkamerkki 1">
            <a:extLst>
              <a:ext uri="{FF2B5EF4-FFF2-40B4-BE49-F238E27FC236}">
                <a16:creationId xmlns:a16="http://schemas.microsoft.com/office/drawing/2014/main" id="{98123D78-7A27-C44D-9B5C-4F4A6CDE44F6}"/>
              </a:ext>
            </a:extLst>
          </p:cNvPr>
          <p:cNvSpPr>
            <a:spLocks noGrp="1"/>
          </p:cNvSpPr>
          <p:nvPr>
            <p:ph type="title"/>
          </p:nvPr>
        </p:nvSpPr>
        <p:spPr>
          <a:xfrm>
            <a:off x="695326" y="285320"/>
            <a:ext cx="10801348" cy="1306943"/>
          </a:xfrm>
          <a:prstGeom prst="rect">
            <a:avLst/>
          </a:prstGeom>
        </p:spPr>
        <p:txBody>
          <a:bodyPr vert="horz" lIns="0" tIns="0" rIns="0" bIns="0" rtlCol="0" anchor="b">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420966C2-6E23-7249-8506-6BF7042892FF}"/>
              </a:ext>
            </a:extLst>
          </p:cNvPr>
          <p:cNvSpPr>
            <a:spLocks noGrp="1"/>
          </p:cNvSpPr>
          <p:nvPr>
            <p:ph type="body" idx="1"/>
          </p:nvPr>
        </p:nvSpPr>
        <p:spPr>
          <a:xfrm>
            <a:off x="695326" y="1810524"/>
            <a:ext cx="10801347" cy="4426764"/>
          </a:xfrm>
          <a:prstGeom prst="rect">
            <a:avLst/>
          </a:prstGeom>
        </p:spPr>
        <p:txBody>
          <a:bodyPr vert="horz" lIns="0" tIns="0" rIns="0" bIns="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38E231D-D27A-B94F-AEC6-9A8EAFB92E4D}"/>
              </a:ext>
            </a:extLst>
          </p:cNvPr>
          <p:cNvSpPr>
            <a:spLocks noGrp="1"/>
          </p:cNvSpPr>
          <p:nvPr>
            <p:ph type="dt" sz="half" idx="2"/>
          </p:nvPr>
        </p:nvSpPr>
        <p:spPr>
          <a:xfrm>
            <a:off x="10633075" y="6543675"/>
            <a:ext cx="863598"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CE595775-F7C3-4491-A80B-F7A7D108446D}" type="datetime1">
              <a:rPr lang="fi-FI" smtClean="0"/>
              <a:t>21.5.2024</a:t>
            </a:fld>
            <a:endParaRPr lang="fi-FI"/>
          </a:p>
        </p:txBody>
      </p:sp>
      <p:sp>
        <p:nvSpPr>
          <p:cNvPr id="5" name="Alatunnisteen paikkamerkki 4">
            <a:extLst>
              <a:ext uri="{FF2B5EF4-FFF2-40B4-BE49-F238E27FC236}">
                <a16:creationId xmlns:a16="http://schemas.microsoft.com/office/drawing/2014/main" id="{6EC8CA10-2194-CF43-9053-7A46969B6286}"/>
              </a:ext>
            </a:extLst>
          </p:cNvPr>
          <p:cNvSpPr>
            <a:spLocks noGrp="1"/>
          </p:cNvSpPr>
          <p:nvPr>
            <p:ph type="ftr" sz="quarter" idx="3"/>
          </p:nvPr>
        </p:nvSpPr>
        <p:spPr>
          <a:xfrm>
            <a:off x="8434663" y="6543675"/>
            <a:ext cx="2198412"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fi-FI"/>
              <a:t>Esittäjä Sukunimi</a:t>
            </a:r>
          </a:p>
        </p:txBody>
      </p:sp>
      <p:sp>
        <p:nvSpPr>
          <p:cNvPr id="6" name="Dian numeron paikkamerkki 5">
            <a:extLst>
              <a:ext uri="{FF2B5EF4-FFF2-40B4-BE49-F238E27FC236}">
                <a16:creationId xmlns:a16="http://schemas.microsoft.com/office/drawing/2014/main" id="{9DB57F09-BDAA-0644-9FFF-5F2E767728C3}"/>
              </a:ext>
            </a:extLst>
          </p:cNvPr>
          <p:cNvSpPr>
            <a:spLocks noGrp="1"/>
          </p:cNvSpPr>
          <p:nvPr>
            <p:ph type="sldNum" sz="quarter" idx="4"/>
          </p:nvPr>
        </p:nvSpPr>
        <p:spPr>
          <a:xfrm>
            <a:off x="11496675" y="6543675"/>
            <a:ext cx="540953"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B08B221B-C25A-8542-BD0D-4682CBCFB18A}" type="slidenum">
              <a:rPr lang="fi-FI" smtClean="0"/>
              <a:pPr/>
              <a:t>‹#›</a:t>
            </a:fld>
            <a:endParaRPr lang="fi-FI"/>
          </a:p>
        </p:txBody>
      </p:sp>
      <p:pic>
        <p:nvPicPr>
          <p:cNvPr id="109" name="Kuva 108">
            <a:extLst>
              <a:ext uri="{FF2B5EF4-FFF2-40B4-BE49-F238E27FC236}">
                <a16:creationId xmlns:a16="http://schemas.microsoft.com/office/drawing/2014/main" id="{2A095A84-5B33-564D-8304-4E0A7585C463}"/>
              </a:ext>
            </a:extLst>
          </p:cNvPr>
          <p:cNvPicPr>
            <a:picLocks noChangeAspect="1"/>
          </p:cNvPicPr>
          <p:nvPr userDrawn="1"/>
        </p:nvPicPr>
        <p:blipFill>
          <a:blip r:embed="rId20"/>
          <a:stretch>
            <a:fillRect/>
          </a:stretch>
        </p:blipFill>
        <p:spPr>
          <a:xfrm>
            <a:off x="101600" y="6611495"/>
            <a:ext cx="5672667" cy="178066"/>
          </a:xfrm>
          <a:prstGeom prst="rect">
            <a:avLst/>
          </a:prstGeom>
        </p:spPr>
      </p:pic>
      <p:sp>
        <p:nvSpPr>
          <p:cNvPr id="139" name="Alatunnisteen paikkamerkki 4">
            <a:extLst>
              <a:ext uri="{FF2B5EF4-FFF2-40B4-BE49-F238E27FC236}">
                <a16:creationId xmlns:a16="http://schemas.microsoft.com/office/drawing/2014/main" id="{48ACA7D3-6549-684C-8607-CAA1EAB7FCF1}"/>
              </a:ext>
            </a:extLst>
          </p:cNvPr>
          <p:cNvSpPr txBox="1">
            <a:spLocks/>
          </p:cNvSpPr>
          <p:nvPr userDrawn="1"/>
        </p:nvSpPr>
        <p:spPr>
          <a:xfrm>
            <a:off x="6095999" y="6543675"/>
            <a:ext cx="2338663" cy="313363"/>
          </a:xfrm>
          <a:prstGeom prst="rect">
            <a:avLst/>
          </a:prstGeom>
        </p:spPr>
        <p:txBody>
          <a:bodyPr vert="horz" lIns="0" tIns="0" rIns="0" bIns="0" rtlCol="0" anchor="ctr"/>
          <a:lstStyle>
            <a:defPPr>
              <a:defRPr lang="fi-FI"/>
            </a:defPPr>
            <a:lvl1pPr marL="0" algn="r" defTabSz="914400" rtl="0" eaLnBrk="1" latinLnBrk="0" hangingPunct="1">
              <a:defRPr sz="11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i-FI" sz="1000" b="0" kern="800" spc="10" baseline="0" err="1"/>
              <a:t>Taike.fi</a:t>
            </a:r>
            <a:r>
              <a:rPr lang="fi-FI" sz="1000" b="0" kern="800" spc="10" baseline="0"/>
              <a:t>  @</a:t>
            </a:r>
            <a:r>
              <a:rPr lang="fi-FI" sz="1000" b="0" kern="800" spc="10" baseline="0" err="1"/>
              <a:t>taiketweet</a:t>
            </a:r>
            <a:r>
              <a:rPr lang="fi-FI" sz="1000" b="0" kern="800" spc="10" baseline="0"/>
              <a:t>  @</a:t>
            </a:r>
            <a:r>
              <a:rPr lang="fi-FI" sz="1000" b="0" kern="800" spc="10" baseline="0" err="1"/>
              <a:t>taikegram</a:t>
            </a:r>
            <a:endParaRPr lang="fi-FI" sz="1000" b="0" kern="800" spc="10" baseline="0"/>
          </a:p>
        </p:txBody>
      </p:sp>
    </p:spTree>
    <p:extLst>
      <p:ext uri="{BB962C8B-B14F-4D97-AF65-F5344CB8AC3E}">
        <p14:creationId xmlns:p14="http://schemas.microsoft.com/office/powerpoint/2010/main" val="118724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7" r:id="rId4"/>
    <p:sldLayoutId id="2147483658" r:id="rId5"/>
    <p:sldLayoutId id="2147483673" r:id="rId6"/>
    <p:sldLayoutId id="2147483672" r:id="rId7"/>
    <p:sldLayoutId id="2147483661" r:id="rId8"/>
    <p:sldLayoutId id="2147483676" r:id="rId9"/>
    <p:sldLayoutId id="2147483667" r:id="rId10"/>
    <p:sldLayoutId id="2147483675" r:id="rId11"/>
    <p:sldLayoutId id="2147483677" r:id="rId12"/>
    <p:sldLayoutId id="2147483664" r:id="rId13"/>
    <p:sldLayoutId id="2147483669" r:id="rId14"/>
    <p:sldLayoutId id="2147483665" r:id="rId15"/>
    <p:sldLayoutId id="2147483670" r:id="rId16"/>
    <p:sldLayoutId id="2147483674" r:id="rId17"/>
    <p:sldLayoutId id="2147483671" r:id="rId18"/>
  </p:sldLayoutIdLst>
  <p:hf hdr="0" ftr="0"/>
  <p:txStyles>
    <p:titleStyle>
      <a:lvl1pPr algn="l" defTabSz="914400" rtl="0" eaLnBrk="1" latinLnBrk="0" hangingPunct="1">
        <a:lnSpc>
          <a:spcPts val="5000"/>
        </a:lnSpc>
        <a:spcBef>
          <a:spcPct val="0"/>
        </a:spcBef>
        <a:buNone/>
        <a:defRPr sz="4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182563" indent="-182563" algn="l" defTabSz="914400" rtl="0" eaLnBrk="1" latinLnBrk="0" hangingPunct="1">
        <a:lnSpc>
          <a:spcPct val="90000"/>
        </a:lnSpc>
        <a:spcBef>
          <a:spcPts val="1000"/>
        </a:spcBef>
        <a:buFontTx/>
        <a:buBlip>
          <a:blip r:embed="rId21">
            <a:extLst>
              <a:ext uri="{96DAC541-7B7A-43D3-8B79-37D633B846F1}">
                <asvg:svgBlip xmlns:asvg="http://schemas.microsoft.com/office/drawing/2016/SVG/main" r:embed="rId22"/>
              </a:ext>
            </a:extLst>
          </a:blip>
        </a:buBlip>
        <a:tabLst/>
        <a:defRPr sz="32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319088" indent="-179388" algn="l" defTabSz="914400" rtl="0" eaLnBrk="1" latinLnBrk="0" hangingPunct="1">
        <a:lnSpc>
          <a:spcPct val="90000"/>
        </a:lnSpc>
        <a:spcBef>
          <a:spcPts val="500"/>
        </a:spcBef>
        <a:buSzPct val="120000"/>
        <a:buFontTx/>
        <a:buBlip>
          <a:blip r:embed="rId23">
            <a:extLst>
              <a:ext uri="{96DAC541-7B7A-43D3-8B79-37D633B846F1}">
                <asvg:svgBlip xmlns:asvg="http://schemas.microsoft.com/office/drawing/2016/SVG/main" r:embed="rId24"/>
              </a:ext>
            </a:extLst>
          </a:blip>
        </a:buBlip>
        <a:tabLst/>
        <a:defRPr sz="30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488950" indent="-217488" algn="l" defTabSz="914400" rtl="0" eaLnBrk="1" latinLnBrk="0" hangingPunct="1">
        <a:lnSpc>
          <a:spcPct val="90000"/>
        </a:lnSpc>
        <a:spcBef>
          <a:spcPts val="500"/>
        </a:spcBef>
        <a:buSzPct val="120000"/>
        <a:buFontTx/>
        <a:buBlip>
          <a:blip r:embed="rId25">
            <a:extLst>
              <a:ext uri="{96DAC541-7B7A-43D3-8B79-37D633B846F1}">
                <asvg:svgBlip xmlns:asvg="http://schemas.microsoft.com/office/drawing/2016/SVG/main" r:embed="rId26"/>
              </a:ext>
            </a:extLst>
          </a:blip>
        </a:buBlip>
        <a:tabLst/>
        <a:defRPr sz="2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630238" indent="-227013" algn="l" defTabSz="914400" rtl="0" eaLnBrk="1" latinLnBrk="0" hangingPunct="1">
        <a:lnSpc>
          <a:spcPct val="90000"/>
        </a:lnSpc>
        <a:spcBef>
          <a:spcPts val="500"/>
        </a:spcBef>
        <a:buSzPct val="120000"/>
        <a:buFontTx/>
        <a:buBlip>
          <a:blip r:embed="rId27">
            <a:extLst>
              <a:ext uri="{96DAC541-7B7A-43D3-8B79-37D633B846F1}">
                <asvg:svgBlip xmlns:asvg="http://schemas.microsoft.com/office/drawing/2016/SVG/main" r:embed="rId28"/>
              </a:ext>
            </a:extLst>
          </a:blip>
        </a:buBlip>
        <a:tabLst/>
        <a:defRPr sz="21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846000" indent="-266400" algn="l" defTabSz="914400" rtl="0" eaLnBrk="1" latinLnBrk="0" hangingPunct="1">
        <a:lnSpc>
          <a:spcPct val="90000"/>
        </a:lnSpc>
        <a:spcBef>
          <a:spcPts val="500"/>
        </a:spcBef>
        <a:buSzPct val="120000"/>
        <a:buFontTx/>
        <a:buBlip>
          <a:blip r:embed="rId29">
            <a:extLst>
              <a:ext uri="{96DAC541-7B7A-43D3-8B79-37D633B846F1}">
                <asvg:svgBlip xmlns:asvg="http://schemas.microsoft.com/office/drawing/2016/SVG/main" r:embed="rId30"/>
              </a:ext>
            </a:extLst>
          </a:blip>
        </a:buBlip>
        <a:tabLst/>
        <a:defRPr sz="1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92" userDrawn="1">
          <p15:clr>
            <a:srgbClr val="F26B43"/>
          </p15:clr>
        </p15:guide>
        <p15:guide id="2" pos="3840" userDrawn="1">
          <p15:clr>
            <a:srgbClr val="F26B43"/>
          </p15:clr>
        </p15:guide>
        <p15:guide id="3" pos="7242" userDrawn="1">
          <p15:clr>
            <a:srgbClr val="F26B43"/>
          </p15:clr>
        </p15:guide>
        <p15:guide id="4" pos="199" userDrawn="1">
          <p15:clr>
            <a:srgbClr val="F26B43"/>
          </p15:clr>
        </p15:guide>
        <p15:guide id="5" orient="horz" pos="4122" userDrawn="1">
          <p15:clr>
            <a:srgbClr val="F26B43"/>
          </p15:clr>
        </p15:guide>
        <p15:guide id="6" pos="438" userDrawn="1">
          <p15:clr>
            <a:srgbClr val="F26B43"/>
          </p15:clr>
        </p15:guide>
        <p15:guide id="7" orient="horz" pos="1003" userDrawn="1">
          <p15:clr>
            <a:srgbClr val="F26B43"/>
          </p15:clr>
        </p15:guide>
        <p15:guide id="8" orient="horz" pos="178" userDrawn="1">
          <p15:clr>
            <a:srgbClr val="F26B43"/>
          </p15:clr>
        </p15:guide>
        <p15:guide id="9" orient="horz" pos="3929" userDrawn="1">
          <p15:clr>
            <a:srgbClr val="F26B43"/>
          </p15:clr>
        </p15:guide>
        <p15:guide id="10" pos="6698" userDrawn="1">
          <p15:clr>
            <a:srgbClr val="F26B43"/>
          </p15:clr>
        </p15:guide>
        <p15:guide id="11" pos="3636" userDrawn="1">
          <p15:clr>
            <a:srgbClr val="F26B43"/>
          </p15:clr>
        </p15:guide>
        <p15:guide id="12" orient="horz" pos="1139" userDrawn="1">
          <p15:clr>
            <a:srgbClr val="F26B43"/>
          </p15:clr>
        </p15:guide>
        <p15:guide id="13" pos="4044" userDrawn="1">
          <p15:clr>
            <a:srgbClr val="F26B43"/>
          </p15:clr>
        </p15:guide>
        <p15:guide id="14" pos="3738" userDrawn="1">
          <p15:clr>
            <a:srgbClr val="F26B43"/>
          </p15:clr>
        </p15:guide>
        <p15:guide id="15" pos="394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405F1A-C016-3005-34D7-B66942D5E7D2}"/>
              </a:ext>
            </a:extLst>
          </p:cNvPr>
          <p:cNvSpPr>
            <a:spLocks noGrp="1"/>
          </p:cNvSpPr>
          <p:nvPr>
            <p:ph type="ctrTitle"/>
          </p:nvPr>
        </p:nvSpPr>
        <p:spPr/>
        <p:txBody>
          <a:bodyPr/>
          <a:lstStyle/>
          <a:p>
            <a:r>
              <a:rPr lang="fi-FI" dirty="0"/>
              <a:t>Processing of discretionary government grants</a:t>
            </a:r>
          </a:p>
        </p:txBody>
      </p:sp>
      <p:sp>
        <p:nvSpPr>
          <p:cNvPr id="3" name="Alaotsikko 2">
            <a:extLst>
              <a:ext uri="{FF2B5EF4-FFF2-40B4-BE49-F238E27FC236}">
                <a16:creationId xmlns:a16="http://schemas.microsoft.com/office/drawing/2014/main" id="{AB2A8439-169E-3B3F-80CB-6DEBD527EAAE}"/>
              </a:ext>
            </a:extLst>
          </p:cNvPr>
          <p:cNvSpPr>
            <a:spLocks noGrp="1"/>
          </p:cNvSpPr>
          <p:nvPr>
            <p:ph type="subTitle" idx="1"/>
          </p:nvPr>
        </p:nvSpPr>
        <p:spPr/>
        <p:txBody>
          <a:bodyPr/>
          <a:lstStyle/>
          <a:p>
            <a:r>
              <a:rPr lang="fi-FI" dirty="0"/>
              <a:t>Taike info briefing on subsidies for communities    14 May 2024</a:t>
            </a:r>
          </a:p>
          <a:p>
            <a:endParaRPr lang="fi-FI" dirty="0"/>
          </a:p>
        </p:txBody>
      </p:sp>
      <p:sp>
        <p:nvSpPr>
          <p:cNvPr id="4" name="Päivämäärän paikkamerkki 3">
            <a:extLst>
              <a:ext uri="{FF2B5EF4-FFF2-40B4-BE49-F238E27FC236}">
                <a16:creationId xmlns:a16="http://schemas.microsoft.com/office/drawing/2014/main" id="{97E1D9DE-0D9C-EDFA-E912-DF1763E4020E}"/>
              </a:ext>
            </a:extLst>
          </p:cNvPr>
          <p:cNvSpPr>
            <a:spLocks noGrp="1"/>
          </p:cNvSpPr>
          <p:nvPr>
            <p:ph type="dt" sz="half" idx="10"/>
          </p:nvPr>
        </p:nvSpPr>
        <p:spPr/>
        <p:txBody>
          <a:bodyPr/>
          <a:lstStyle/>
          <a:p>
            <a:fld id="{BEB5E42A-4413-49CF-9619-6BAAE7A9D404}" type="datetime1">
              <a:rPr lang="fi-FI" smtClean="0"/>
              <a:t>21.5.2024</a:t>
            </a:fld>
            <a:endParaRPr lang="fi-FI"/>
          </a:p>
        </p:txBody>
      </p:sp>
      <p:sp>
        <p:nvSpPr>
          <p:cNvPr id="5" name="Dian numeron paikkamerkki 4">
            <a:extLst>
              <a:ext uri="{FF2B5EF4-FFF2-40B4-BE49-F238E27FC236}">
                <a16:creationId xmlns:a16="http://schemas.microsoft.com/office/drawing/2014/main" id="{B6168119-86E9-7309-1B4D-583693EB8D56}"/>
              </a:ext>
            </a:extLst>
          </p:cNvPr>
          <p:cNvSpPr>
            <a:spLocks noGrp="1"/>
          </p:cNvSpPr>
          <p:nvPr>
            <p:ph type="sldNum" sz="quarter" idx="12"/>
          </p:nvPr>
        </p:nvSpPr>
        <p:spPr/>
        <p:txBody>
          <a:bodyPr/>
          <a:lstStyle/>
          <a:p>
            <a:fld id="{B08B221B-C25A-8542-BD0D-4682CBCFB18A}" type="slidenum">
              <a:rPr lang="fi-FI" smtClean="0"/>
              <a:t>1</a:t>
            </a:fld>
            <a:endParaRPr lang="fi-FI"/>
          </a:p>
        </p:txBody>
      </p:sp>
    </p:spTree>
    <p:extLst>
      <p:ext uri="{BB962C8B-B14F-4D97-AF65-F5344CB8AC3E}">
        <p14:creationId xmlns:p14="http://schemas.microsoft.com/office/powerpoint/2010/main" val="3460391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8A6CF6-5BDD-15EF-C44A-576B8CFF668D}"/>
              </a:ext>
            </a:extLst>
          </p:cNvPr>
          <p:cNvSpPr>
            <a:spLocks noGrp="1"/>
          </p:cNvSpPr>
          <p:nvPr>
            <p:ph type="title"/>
          </p:nvPr>
        </p:nvSpPr>
        <p:spPr/>
        <p:txBody>
          <a:bodyPr/>
          <a:lstStyle/>
          <a:p>
            <a:r>
              <a:rPr lang="fi-FI" dirty="0"/>
              <a:t>Subsidies are discretionary</a:t>
            </a:r>
          </a:p>
        </p:txBody>
      </p:sp>
      <p:sp>
        <p:nvSpPr>
          <p:cNvPr id="3" name="Sisällön paikkamerkki 2">
            <a:extLst>
              <a:ext uri="{FF2B5EF4-FFF2-40B4-BE49-F238E27FC236}">
                <a16:creationId xmlns:a16="http://schemas.microsoft.com/office/drawing/2014/main" id="{CA2004CF-F657-B4C1-1BDD-B3B6D71FD496}"/>
              </a:ext>
            </a:extLst>
          </p:cNvPr>
          <p:cNvSpPr>
            <a:spLocks noGrp="1"/>
          </p:cNvSpPr>
          <p:nvPr>
            <p:ph idx="1"/>
          </p:nvPr>
        </p:nvSpPr>
        <p:spPr/>
        <p:txBody>
          <a:bodyPr>
            <a:normAutofit/>
          </a:bodyPr>
          <a:lstStyle/>
          <a:p>
            <a:pPr lvl="1"/>
            <a:r>
              <a:rPr lang="fi-FI" dirty="0"/>
              <a:t>All operational and special subsidies awarded by Taike are discretionary.</a:t>
            </a:r>
          </a:p>
          <a:p>
            <a:pPr lvl="1"/>
            <a:r>
              <a:rPr lang="fi-FI" dirty="0"/>
              <a:t>All subsidy decisions are made separately each year: the amount awarded may increase or decrease compared to the previous year.</a:t>
            </a:r>
          </a:p>
          <a:p>
            <a:pPr lvl="1"/>
            <a:r>
              <a:rPr lang="fi-FI" dirty="0"/>
              <a:t>The evaluation of operational subsidies is based on the level of support awarded in the previous year.</a:t>
            </a:r>
          </a:p>
          <a:p>
            <a:pPr lvl="1"/>
            <a:r>
              <a:rPr lang="fi-FI" dirty="0"/>
              <a:t>There is reason to prepare for a reduction in subsidy amounts in 2025.</a:t>
            </a:r>
          </a:p>
          <a:p>
            <a:pPr lvl="1"/>
            <a:r>
              <a:rPr lang="en-US" dirty="0"/>
              <a:t>In 2025, Taike will raise the minimum amount of each operational subsidy for the arts to EUR 25,000.</a:t>
            </a:r>
            <a:endParaRPr lang="fi-FI" dirty="0"/>
          </a:p>
        </p:txBody>
      </p:sp>
      <p:sp>
        <p:nvSpPr>
          <p:cNvPr id="4" name="Päivämäärän paikkamerkki 3">
            <a:extLst>
              <a:ext uri="{FF2B5EF4-FFF2-40B4-BE49-F238E27FC236}">
                <a16:creationId xmlns:a16="http://schemas.microsoft.com/office/drawing/2014/main" id="{001BA866-FC28-2776-92B9-6870CCBFA3B8}"/>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2FB8FC09-85F9-5196-6367-3F1A7662A8B1}"/>
              </a:ext>
            </a:extLst>
          </p:cNvPr>
          <p:cNvSpPr>
            <a:spLocks noGrp="1"/>
          </p:cNvSpPr>
          <p:nvPr>
            <p:ph type="sldNum" sz="quarter" idx="12"/>
          </p:nvPr>
        </p:nvSpPr>
        <p:spPr/>
        <p:txBody>
          <a:bodyPr/>
          <a:lstStyle/>
          <a:p>
            <a:fld id="{B08B221B-C25A-8542-BD0D-4682CBCFB18A}" type="slidenum">
              <a:rPr lang="fi-FI" smtClean="0"/>
              <a:t>2</a:t>
            </a:fld>
            <a:endParaRPr lang="fi-FI"/>
          </a:p>
        </p:txBody>
      </p:sp>
    </p:spTree>
    <p:extLst>
      <p:ext uri="{BB962C8B-B14F-4D97-AF65-F5344CB8AC3E}">
        <p14:creationId xmlns:p14="http://schemas.microsoft.com/office/powerpoint/2010/main" val="114580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80F3D92-54CE-C1E2-56B9-1FC45EED3C0E}"/>
              </a:ext>
            </a:extLst>
          </p:cNvPr>
          <p:cNvSpPr>
            <a:spLocks noGrp="1"/>
          </p:cNvSpPr>
          <p:nvPr>
            <p:ph type="title"/>
          </p:nvPr>
        </p:nvSpPr>
        <p:spPr/>
        <p:txBody>
          <a:bodyPr/>
          <a:lstStyle/>
          <a:p>
            <a:r>
              <a:rPr lang="fi-FI" dirty="0"/>
              <a:t>Renewal as an impact goal</a:t>
            </a:r>
          </a:p>
        </p:txBody>
      </p:sp>
      <p:sp>
        <p:nvSpPr>
          <p:cNvPr id="3" name="Sisällön paikkamerkki 2">
            <a:extLst>
              <a:ext uri="{FF2B5EF4-FFF2-40B4-BE49-F238E27FC236}">
                <a16:creationId xmlns:a16="http://schemas.microsoft.com/office/drawing/2014/main" id="{ED70F51F-5933-7906-D1B9-6C9801A0CF41}"/>
              </a:ext>
            </a:extLst>
          </p:cNvPr>
          <p:cNvSpPr>
            <a:spLocks noGrp="1"/>
          </p:cNvSpPr>
          <p:nvPr>
            <p:ph idx="1"/>
          </p:nvPr>
        </p:nvSpPr>
        <p:spPr/>
        <p:txBody>
          <a:bodyPr>
            <a:normAutofit/>
          </a:bodyPr>
          <a:lstStyle/>
          <a:p>
            <a:r>
              <a:rPr lang="fi-FI" dirty="0"/>
              <a:t>Taike will set renewal as the impact goal </a:t>
            </a:r>
            <a:r>
              <a:rPr lang="en-US" dirty="0"/>
              <a:t>of discretionary government grants (subsidies for communities)</a:t>
            </a:r>
            <a:r>
              <a:rPr lang="fi-FI" dirty="0"/>
              <a:t>. This can mean:</a:t>
            </a:r>
          </a:p>
          <a:p>
            <a:pPr lvl="2"/>
            <a:r>
              <a:rPr lang="fi-FI" dirty="0"/>
              <a:t>Long-term renewal within supported communities</a:t>
            </a:r>
          </a:p>
          <a:p>
            <a:pPr lvl="4"/>
            <a:r>
              <a:rPr lang="fi-FI" dirty="0"/>
              <a:t>The community’s own strategy</a:t>
            </a:r>
          </a:p>
          <a:p>
            <a:pPr lvl="4"/>
            <a:r>
              <a:rPr lang="fi-FI" dirty="0"/>
              <a:t>The community’s future vision</a:t>
            </a:r>
          </a:p>
          <a:p>
            <a:pPr lvl="4"/>
            <a:r>
              <a:rPr lang="fi-FI" dirty="0"/>
              <a:t>The ability to react to changes in the operating environment</a:t>
            </a:r>
          </a:p>
          <a:p>
            <a:pPr lvl="4"/>
            <a:r>
              <a:rPr lang="fi-FI" dirty="0"/>
              <a:t>Strengthening collaboration with other communities in the same field</a:t>
            </a:r>
          </a:p>
          <a:p>
            <a:pPr lvl="2"/>
            <a:r>
              <a:rPr lang="fi-FI" dirty="0"/>
              <a:t>Access to operational subsidies for new funding recipients</a:t>
            </a:r>
          </a:p>
          <a:p>
            <a:pPr lvl="2"/>
            <a:r>
              <a:rPr lang="fi-FI" dirty="0"/>
              <a:t>Communities will be asked on the application form to self-assess the qualitative and quantitive renewal of their operations, its importance and how it is monitored.</a:t>
            </a:r>
          </a:p>
        </p:txBody>
      </p:sp>
      <p:sp>
        <p:nvSpPr>
          <p:cNvPr id="4" name="Päivämäärän paikkamerkki 3">
            <a:extLst>
              <a:ext uri="{FF2B5EF4-FFF2-40B4-BE49-F238E27FC236}">
                <a16:creationId xmlns:a16="http://schemas.microsoft.com/office/drawing/2014/main" id="{8A70A183-AB9D-CA31-4C0F-8824127E2C67}"/>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BD76F12F-9164-DCD4-3312-A13F82C98826}"/>
              </a:ext>
            </a:extLst>
          </p:cNvPr>
          <p:cNvSpPr>
            <a:spLocks noGrp="1"/>
          </p:cNvSpPr>
          <p:nvPr>
            <p:ph type="sldNum" sz="quarter" idx="12"/>
          </p:nvPr>
        </p:nvSpPr>
        <p:spPr/>
        <p:txBody>
          <a:bodyPr/>
          <a:lstStyle/>
          <a:p>
            <a:fld id="{B08B221B-C25A-8542-BD0D-4682CBCFB18A}" type="slidenum">
              <a:rPr lang="fi-FI" smtClean="0"/>
              <a:t>3</a:t>
            </a:fld>
            <a:endParaRPr lang="fi-FI"/>
          </a:p>
        </p:txBody>
      </p:sp>
    </p:spTree>
    <p:extLst>
      <p:ext uri="{BB962C8B-B14F-4D97-AF65-F5344CB8AC3E}">
        <p14:creationId xmlns:p14="http://schemas.microsoft.com/office/powerpoint/2010/main" val="181343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2885B4-479A-08C2-E6CC-B6749E2E9424}"/>
              </a:ext>
            </a:extLst>
          </p:cNvPr>
          <p:cNvSpPr>
            <a:spLocks noGrp="1"/>
          </p:cNvSpPr>
          <p:nvPr>
            <p:ph type="title"/>
          </p:nvPr>
        </p:nvSpPr>
        <p:spPr/>
        <p:txBody>
          <a:bodyPr/>
          <a:lstStyle/>
          <a:p>
            <a:r>
              <a:rPr lang="fi-FI" dirty="0"/>
              <a:t>Difference between operational and special subsidies</a:t>
            </a:r>
          </a:p>
        </p:txBody>
      </p:sp>
      <p:sp>
        <p:nvSpPr>
          <p:cNvPr id="3" name="Sisällön paikkamerkki 2">
            <a:extLst>
              <a:ext uri="{FF2B5EF4-FFF2-40B4-BE49-F238E27FC236}">
                <a16:creationId xmlns:a16="http://schemas.microsoft.com/office/drawing/2014/main" id="{3486B4DC-F167-EB1A-9E40-E4A56F08C280}"/>
              </a:ext>
            </a:extLst>
          </p:cNvPr>
          <p:cNvSpPr>
            <a:spLocks noGrp="1"/>
          </p:cNvSpPr>
          <p:nvPr>
            <p:ph idx="1"/>
          </p:nvPr>
        </p:nvSpPr>
        <p:spPr/>
        <p:txBody>
          <a:bodyPr>
            <a:normAutofit/>
          </a:bodyPr>
          <a:lstStyle/>
          <a:p>
            <a:r>
              <a:rPr lang="fi-FI" dirty="0"/>
              <a:t>Taike will clarify the difference between operational and special subsidies:</a:t>
            </a:r>
          </a:p>
          <a:p>
            <a:pPr lvl="2"/>
            <a:r>
              <a:rPr lang="fi-FI" dirty="0"/>
              <a:t>Operational subsidies are discretionary general grants that are intended to support the overall operations of the community.</a:t>
            </a:r>
          </a:p>
          <a:p>
            <a:pPr lvl="2"/>
            <a:r>
              <a:rPr lang="fi-FI" dirty="0"/>
              <a:t>Special subsidies are intended to support individual projects, either one-off projects or regular annual projects. A previous positive decision does not guarantee continued support, as each assessment is unique.</a:t>
            </a:r>
          </a:p>
          <a:p>
            <a:pPr lvl="2"/>
            <a:r>
              <a:rPr lang="fi-FI" dirty="0"/>
              <a:t>Applications for operational subsidies may be processed as applications for special subsidies with the applicant’s consent. </a:t>
            </a:r>
          </a:p>
          <a:p>
            <a:pPr marL="271462" lvl="2" indent="0">
              <a:buNone/>
            </a:pPr>
            <a:endParaRPr lang="fi-FI" dirty="0"/>
          </a:p>
        </p:txBody>
      </p:sp>
      <p:sp>
        <p:nvSpPr>
          <p:cNvPr id="4" name="Päivämäärän paikkamerkki 3">
            <a:extLst>
              <a:ext uri="{FF2B5EF4-FFF2-40B4-BE49-F238E27FC236}">
                <a16:creationId xmlns:a16="http://schemas.microsoft.com/office/drawing/2014/main" id="{3CA98492-4849-6068-341B-DEFDED6575C2}"/>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0DAF1BB3-673A-913F-1E59-C10956EA86DB}"/>
              </a:ext>
            </a:extLst>
          </p:cNvPr>
          <p:cNvSpPr>
            <a:spLocks noGrp="1"/>
          </p:cNvSpPr>
          <p:nvPr>
            <p:ph type="sldNum" sz="quarter" idx="12"/>
          </p:nvPr>
        </p:nvSpPr>
        <p:spPr/>
        <p:txBody>
          <a:bodyPr/>
          <a:lstStyle/>
          <a:p>
            <a:fld id="{B08B221B-C25A-8542-BD0D-4682CBCFB18A}" type="slidenum">
              <a:rPr lang="fi-FI" smtClean="0"/>
              <a:t>4</a:t>
            </a:fld>
            <a:endParaRPr lang="fi-FI"/>
          </a:p>
        </p:txBody>
      </p:sp>
    </p:spTree>
    <p:extLst>
      <p:ext uri="{BB962C8B-B14F-4D97-AF65-F5344CB8AC3E}">
        <p14:creationId xmlns:p14="http://schemas.microsoft.com/office/powerpoint/2010/main" val="4111682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79610C-998F-0451-252E-456A4A28AEC8}"/>
              </a:ext>
            </a:extLst>
          </p:cNvPr>
          <p:cNvSpPr>
            <a:spLocks noGrp="1"/>
          </p:cNvSpPr>
          <p:nvPr>
            <p:ph type="title"/>
          </p:nvPr>
        </p:nvSpPr>
        <p:spPr/>
        <p:txBody>
          <a:bodyPr/>
          <a:lstStyle/>
          <a:p>
            <a:r>
              <a:rPr lang="fi-FI" dirty="0"/>
              <a:t>Financial principles</a:t>
            </a:r>
          </a:p>
        </p:txBody>
      </p:sp>
      <p:sp>
        <p:nvSpPr>
          <p:cNvPr id="3" name="Sisällön paikkamerkki 2">
            <a:extLst>
              <a:ext uri="{FF2B5EF4-FFF2-40B4-BE49-F238E27FC236}">
                <a16:creationId xmlns:a16="http://schemas.microsoft.com/office/drawing/2014/main" id="{E1DABCEC-7E11-BBD0-02A4-4343E5CC2D01}"/>
              </a:ext>
            </a:extLst>
          </p:cNvPr>
          <p:cNvSpPr>
            <a:spLocks noGrp="1"/>
          </p:cNvSpPr>
          <p:nvPr>
            <p:ph idx="1"/>
          </p:nvPr>
        </p:nvSpPr>
        <p:spPr/>
        <p:txBody>
          <a:bodyPr>
            <a:normAutofit fontScale="77500" lnSpcReduction="20000"/>
          </a:bodyPr>
          <a:lstStyle/>
          <a:p>
            <a:r>
              <a:rPr lang="fi-FI" dirty="0"/>
              <a:t>When assessing applications for operational subsidies, the financial situation of the community will be taken into consideration together with the amount of own capital in its balance sheet.</a:t>
            </a:r>
          </a:p>
          <a:p>
            <a:pPr lvl="3"/>
            <a:r>
              <a:rPr lang="fi-FI" dirty="0"/>
              <a:t>Taike is clarifying its policy: subsidies may increase the own capital of communities. The share of own capital of the annual operating budget that will not influence the needs assessment will be specified in the call for applications</a:t>
            </a:r>
            <a:r>
              <a:rPr lang="en-FI" dirty="0"/>
              <a:t>.</a:t>
            </a:r>
            <a:r>
              <a:rPr lang="fi-FI" dirty="0"/>
              <a:t> Only the share of own capital that exceeds this limit may influence the needs assessment and reduce the amount of the subsidy based on the community’s financial situation.</a:t>
            </a:r>
          </a:p>
          <a:p>
            <a:r>
              <a:rPr lang="fi-FI" dirty="0"/>
              <a:t>Taike encourages the acquisition of other funding</a:t>
            </a:r>
          </a:p>
          <a:p>
            <a:pPr lvl="3"/>
            <a:r>
              <a:rPr lang="fi-FI" dirty="0"/>
              <a:t>Taike is clarifying its policy: </a:t>
            </a:r>
            <a:r>
              <a:rPr lang="en-US" dirty="0"/>
              <a:t>other private and public funding will be considered an advantage when considering awarding a subsidy. Taike aims to reduce the' dependence of communities on Taike's decisions.</a:t>
            </a:r>
            <a:endParaRPr lang="fi-FI" dirty="0"/>
          </a:p>
          <a:p>
            <a:r>
              <a:rPr lang="en-US" dirty="0"/>
              <a:t>Taike aims to strengthen the financial buffer of communities and diversify their funding base</a:t>
            </a:r>
            <a:endParaRPr lang="fi-FI" dirty="0"/>
          </a:p>
          <a:p>
            <a:r>
              <a:rPr lang="fi-FI" dirty="0"/>
              <a:t>The amount of an operational subsidy may not exceed 80% of the community’s annual budget</a:t>
            </a:r>
          </a:p>
          <a:p>
            <a:pPr lvl="3"/>
            <a:r>
              <a:rPr lang="en-US" dirty="0"/>
              <a:t>In the case of new communities receiving operational subsidies, the share of the discretionary government grant may be on average higher than that of established recipients.</a:t>
            </a:r>
            <a:endParaRPr lang="fi-FI" dirty="0"/>
          </a:p>
        </p:txBody>
      </p:sp>
      <p:sp>
        <p:nvSpPr>
          <p:cNvPr id="4" name="Päivämäärän paikkamerkki 3">
            <a:extLst>
              <a:ext uri="{FF2B5EF4-FFF2-40B4-BE49-F238E27FC236}">
                <a16:creationId xmlns:a16="http://schemas.microsoft.com/office/drawing/2014/main" id="{77724252-0340-A504-3615-2F32A8C52F9D}"/>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51C3F000-416D-C87E-239C-5DE4E15FE538}"/>
              </a:ext>
            </a:extLst>
          </p:cNvPr>
          <p:cNvSpPr>
            <a:spLocks noGrp="1"/>
          </p:cNvSpPr>
          <p:nvPr>
            <p:ph type="sldNum" sz="quarter" idx="12"/>
          </p:nvPr>
        </p:nvSpPr>
        <p:spPr/>
        <p:txBody>
          <a:bodyPr/>
          <a:lstStyle/>
          <a:p>
            <a:fld id="{B08B221B-C25A-8542-BD0D-4682CBCFB18A}" type="slidenum">
              <a:rPr lang="fi-FI" smtClean="0"/>
              <a:t>5</a:t>
            </a:fld>
            <a:endParaRPr lang="fi-FI"/>
          </a:p>
        </p:txBody>
      </p:sp>
    </p:spTree>
    <p:extLst>
      <p:ext uri="{BB962C8B-B14F-4D97-AF65-F5344CB8AC3E}">
        <p14:creationId xmlns:p14="http://schemas.microsoft.com/office/powerpoint/2010/main" val="380742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307EE1-DCB5-C315-6D7F-9422A252483C}"/>
              </a:ext>
            </a:extLst>
          </p:cNvPr>
          <p:cNvSpPr>
            <a:spLocks noGrp="1"/>
          </p:cNvSpPr>
          <p:nvPr>
            <p:ph type="title"/>
          </p:nvPr>
        </p:nvSpPr>
        <p:spPr/>
        <p:txBody>
          <a:bodyPr/>
          <a:lstStyle/>
          <a:p>
            <a:r>
              <a:rPr lang="fi-FI" dirty="0"/>
              <a:t>Festival subsidies</a:t>
            </a:r>
          </a:p>
        </p:txBody>
      </p:sp>
      <p:sp>
        <p:nvSpPr>
          <p:cNvPr id="3" name="Sisällön paikkamerkki 2">
            <a:extLst>
              <a:ext uri="{FF2B5EF4-FFF2-40B4-BE49-F238E27FC236}">
                <a16:creationId xmlns:a16="http://schemas.microsoft.com/office/drawing/2014/main" id="{BBB6691E-106D-3FD4-FE13-9CD80A59250F}"/>
              </a:ext>
            </a:extLst>
          </p:cNvPr>
          <p:cNvSpPr>
            <a:spLocks noGrp="1"/>
          </p:cNvSpPr>
          <p:nvPr>
            <p:ph idx="1"/>
          </p:nvPr>
        </p:nvSpPr>
        <p:spPr/>
        <p:txBody>
          <a:bodyPr/>
          <a:lstStyle/>
          <a:p>
            <a:r>
              <a:rPr lang="en-US" dirty="0"/>
              <a:t>Taike will fund festivals only through a separate festival subsidy</a:t>
            </a:r>
            <a:r>
              <a:rPr lang="fi-FI" dirty="0"/>
              <a:t>. </a:t>
            </a:r>
            <a:r>
              <a:rPr lang="en-US" dirty="0"/>
              <a:t>There are two exceptions to this general rule</a:t>
            </a:r>
            <a:r>
              <a:rPr lang="fi-FI" dirty="0"/>
              <a:t>:</a:t>
            </a:r>
          </a:p>
          <a:p>
            <a:pPr lvl="2"/>
            <a:r>
              <a:rPr lang="en-US" dirty="0"/>
              <a:t>Funding for a festival within the arts sector may be included in an operational subsidy, in which case it is not applied for or awarded separately in the form of a festival subsidy.</a:t>
            </a:r>
            <a:endParaRPr lang="fi-FI" dirty="0"/>
          </a:p>
          <a:p>
            <a:pPr lvl="2"/>
            <a:r>
              <a:rPr lang="en-US" dirty="0"/>
              <a:t>Festival subsidies are not awarded for festivals that have been organised less than 3 times. Newer festivals can continue to apply for and receive a special subsidy for a specific artform or children’s culture.</a:t>
            </a:r>
            <a:endParaRPr lang="fi-FI" dirty="0"/>
          </a:p>
        </p:txBody>
      </p:sp>
      <p:sp>
        <p:nvSpPr>
          <p:cNvPr id="4" name="Päivämäärän paikkamerkki 3">
            <a:extLst>
              <a:ext uri="{FF2B5EF4-FFF2-40B4-BE49-F238E27FC236}">
                <a16:creationId xmlns:a16="http://schemas.microsoft.com/office/drawing/2014/main" id="{7349D43B-6CCE-4A81-8B79-C25CF41C701E}"/>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1B13483F-E763-232D-17F2-F0DE7FDE659F}"/>
              </a:ext>
            </a:extLst>
          </p:cNvPr>
          <p:cNvSpPr>
            <a:spLocks noGrp="1"/>
          </p:cNvSpPr>
          <p:nvPr>
            <p:ph type="sldNum" sz="quarter" idx="12"/>
          </p:nvPr>
        </p:nvSpPr>
        <p:spPr/>
        <p:txBody>
          <a:bodyPr/>
          <a:lstStyle/>
          <a:p>
            <a:fld id="{B08B221B-C25A-8542-BD0D-4682CBCFB18A}" type="slidenum">
              <a:rPr lang="fi-FI" smtClean="0"/>
              <a:t>6</a:t>
            </a:fld>
            <a:endParaRPr lang="fi-FI"/>
          </a:p>
        </p:txBody>
      </p:sp>
    </p:spTree>
    <p:extLst>
      <p:ext uri="{BB962C8B-B14F-4D97-AF65-F5344CB8AC3E}">
        <p14:creationId xmlns:p14="http://schemas.microsoft.com/office/powerpoint/2010/main" val="1568389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A28149-237E-1FED-332C-06C2BBEA38A2}"/>
              </a:ext>
            </a:extLst>
          </p:cNvPr>
          <p:cNvSpPr>
            <a:spLocks noGrp="1"/>
          </p:cNvSpPr>
          <p:nvPr>
            <p:ph type="title"/>
          </p:nvPr>
        </p:nvSpPr>
        <p:spPr/>
        <p:txBody>
          <a:bodyPr/>
          <a:lstStyle/>
          <a:p>
            <a:r>
              <a:rPr lang="en-US" dirty="0"/>
              <a:t>Taike will introduce sustainability criteria</a:t>
            </a:r>
            <a:endParaRPr lang="fi-FI" dirty="0"/>
          </a:p>
        </p:txBody>
      </p:sp>
      <p:sp>
        <p:nvSpPr>
          <p:cNvPr id="3" name="Sisällön paikkamerkki 2">
            <a:extLst>
              <a:ext uri="{FF2B5EF4-FFF2-40B4-BE49-F238E27FC236}">
                <a16:creationId xmlns:a16="http://schemas.microsoft.com/office/drawing/2014/main" id="{F00E4D6E-5D85-011A-FF86-94B2197BAD16}"/>
              </a:ext>
            </a:extLst>
          </p:cNvPr>
          <p:cNvSpPr>
            <a:spLocks noGrp="1"/>
          </p:cNvSpPr>
          <p:nvPr>
            <p:ph idx="1"/>
          </p:nvPr>
        </p:nvSpPr>
        <p:spPr/>
        <p:txBody>
          <a:bodyPr>
            <a:normAutofit lnSpcReduction="10000"/>
          </a:bodyPr>
          <a:lstStyle/>
          <a:p>
            <a:r>
              <a:rPr lang="en-US" dirty="0"/>
              <a:t>In 2025, these will mainly be information-based</a:t>
            </a:r>
            <a:endParaRPr lang="fi-FI" dirty="0"/>
          </a:p>
          <a:p>
            <a:pPr lvl="3"/>
            <a:r>
              <a:rPr lang="en-US" dirty="0"/>
              <a:t>In 2025, a mechanism affecting funding will be formulated in connection with sustainability criteria that will be introduced in 2026.</a:t>
            </a:r>
            <a:r>
              <a:rPr lang="fi-FI" dirty="0"/>
              <a:t> </a:t>
            </a:r>
          </a:p>
          <a:p>
            <a:r>
              <a:rPr lang="fi-FI" dirty="0"/>
              <a:t>Good governance and a safe operating environment</a:t>
            </a:r>
          </a:p>
          <a:p>
            <a:pPr lvl="3"/>
            <a:r>
              <a:rPr lang="fi-FI" dirty="0"/>
              <a:t>Good governance and sustainable finances</a:t>
            </a:r>
          </a:p>
          <a:p>
            <a:pPr lvl="3"/>
            <a:r>
              <a:rPr lang="en-US" dirty="0"/>
              <a:t>Prevention of inappropriate behavior and operating model for handling conflicts</a:t>
            </a:r>
            <a:endParaRPr lang="fi-FI" dirty="0"/>
          </a:p>
          <a:p>
            <a:r>
              <a:rPr lang="fi-FI" dirty="0"/>
              <a:t>Equality and non-discrimination</a:t>
            </a:r>
          </a:p>
          <a:p>
            <a:pPr lvl="3"/>
            <a:r>
              <a:rPr lang="fi-FI" dirty="0"/>
              <a:t>Equality and non-discrimination plan</a:t>
            </a:r>
          </a:p>
          <a:p>
            <a:pPr lvl="3"/>
            <a:r>
              <a:rPr lang="fi-FI" dirty="0"/>
              <a:t>Principles for accessibility, inclusion and cultural diversity</a:t>
            </a:r>
          </a:p>
          <a:p>
            <a:r>
              <a:rPr lang="fi-FI" dirty="0"/>
              <a:t>Environmental sustainability</a:t>
            </a:r>
          </a:p>
          <a:p>
            <a:pPr lvl="3"/>
            <a:r>
              <a:rPr lang="fi-FI" dirty="0"/>
              <a:t>Environmental sustainability plans, tools and certificates, including monitoring</a:t>
            </a:r>
          </a:p>
        </p:txBody>
      </p:sp>
      <p:sp>
        <p:nvSpPr>
          <p:cNvPr id="4" name="Päivämäärän paikkamerkki 3">
            <a:extLst>
              <a:ext uri="{FF2B5EF4-FFF2-40B4-BE49-F238E27FC236}">
                <a16:creationId xmlns:a16="http://schemas.microsoft.com/office/drawing/2014/main" id="{9160480D-3816-06CE-7DB9-9BEEA037C830}"/>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4054EAEF-1760-4F20-6E30-AB5239B41731}"/>
              </a:ext>
            </a:extLst>
          </p:cNvPr>
          <p:cNvSpPr>
            <a:spLocks noGrp="1"/>
          </p:cNvSpPr>
          <p:nvPr>
            <p:ph type="sldNum" sz="quarter" idx="12"/>
          </p:nvPr>
        </p:nvSpPr>
        <p:spPr/>
        <p:txBody>
          <a:bodyPr/>
          <a:lstStyle/>
          <a:p>
            <a:fld id="{B08B221B-C25A-8542-BD0D-4682CBCFB18A}" type="slidenum">
              <a:rPr lang="fi-FI" smtClean="0"/>
              <a:t>7</a:t>
            </a:fld>
            <a:endParaRPr lang="fi-FI"/>
          </a:p>
        </p:txBody>
      </p:sp>
    </p:spTree>
    <p:extLst>
      <p:ext uri="{BB962C8B-B14F-4D97-AF65-F5344CB8AC3E}">
        <p14:creationId xmlns:p14="http://schemas.microsoft.com/office/powerpoint/2010/main" val="153982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20F2D3-FAF5-3089-2E9F-55AB6227F962}"/>
              </a:ext>
            </a:extLst>
          </p:cNvPr>
          <p:cNvSpPr>
            <a:spLocks noGrp="1"/>
          </p:cNvSpPr>
          <p:nvPr>
            <p:ph type="title"/>
          </p:nvPr>
        </p:nvSpPr>
        <p:spPr/>
        <p:txBody>
          <a:bodyPr/>
          <a:lstStyle/>
          <a:p>
            <a:r>
              <a:rPr lang="fi-FI" dirty="0"/>
              <a:t>Multi-year operational subsidies</a:t>
            </a:r>
          </a:p>
        </p:txBody>
      </p:sp>
      <p:sp>
        <p:nvSpPr>
          <p:cNvPr id="3" name="Sisällön paikkamerkki 2">
            <a:extLst>
              <a:ext uri="{FF2B5EF4-FFF2-40B4-BE49-F238E27FC236}">
                <a16:creationId xmlns:a16="http://schemas.microsoft.com/office/drawing/2014/main" id="{4701643D-82EB-EA7F-D464-F29D4B01A926}"/>
              </a:ext>
            </a:extLst>
          </p:cNvPr>
          <p:cNvSpPr>
            <a:spLocks noGrp="1"/>
          </p:cNvSpPr>
          <p:nvPr>
            <p:ph idx="1"/>
          </p:nvPr>
        </p:nvSpPr>
        <p:spPr/>
        <p:txBody>
          <a:bodyPr>
            <a:normAutofit fontScale="92500" lnSpcReduction="10000"/>
          </a:bodyPr>
          <a:lstStyle/>
          <a:p>
            <a:r>
              <a:rPr lang="en-US" dirty="0"/>
              <a:t>Three-year operational subsidies may still be applied for from Taike</a:t>
            </a:r>
            <a:endParaRPr lang="fi-FI" dirty="0"/>
          </a:p>
          <a:p>
            <a:pPr lvl="2"/>
            <a:r>
              <a:rPr lang="fi-FI" dirty="0"/>
              <a:t>Fewer will be awarded.</a:t>
            </a:r>
          </a:p>
          <a:p>
            <a:pPr lvl="2"/>
            <a:r>
              <a:rPr lang="en-US" dirty="0"/>
              <a:t>Subsidy decisions will emphasise the diversity of income generation and the stability of finances.</a:t>
            </a:r>
            <a:endParaRPr lang="fi-FI" dirty="0"/>
          </a:p>
          <a:p>
            <a:pPr lvl="2"/>
            <a:r>
              <a:rPr lang="fi-FI" dirty="0"/>
              <a:t>The new sustainability criteria in particular will be taken into consideration.</a:t>
            </a:r>
          </a:p>
          <a:p>
            <a:pPr lvl="2"/>
            <a:r>
              <a:rPr lang="fi-FI" dirty="0"/>
              <a:t>Can be applied for in all artforms.</a:t>
            </a:r>
          </a:p>
          <a:p>
            <a:pPr lvl="2"/>
            <a:r>
              <a:rPr lang="fi-FI" dirty="0"/>
              <a:t>Not all 3-year operational subsidies that are ending will be continued as multi-year operational subsidies.</a:t>
            </a:r>
          </a:p>
          <a:p>
            <a:pPr lvl="2"/>
            <a:r>
              <a:rPr lang="fi-FI" dirty="0"/>
              <a:t>A broader comparison of applicants will be made beyond artforms (equality of artforms).</a:t>
            </a:r>
          </a:p>
          <a:p>
            <a:pPr lvl="2"/>
            <a:r>
              <a:rPr lang="fi-FI" dirty="0"/>
              <a:t>Multi-year operational subsidies are awarded to strengthen the predictability and planning of a community’s operations.</a:t>
            </a:r>
          </a:p>
        </p:txBody>
      </p:sp>
      <p:sp>
        <p:nvSpPr>
          <p:cNvPr id="4" name="Päivämäärän paikkamerkki 3">
            <a:extLst>
              <a:ext uri="{FF2B5EF4-FFF2-40B4-BE49-F238E27FC236}">
                <a16:creationId xmlns:a16="http://schemas.microsoft.com/office/drawing/2014/main" id="{648739C5-2291-037E-4CA5-130864C49290}"/>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B003C6AA-6402-692F-461F-19F0FE673ACB}"/>
              </a:ext>
            </a:extLst>
          </p:cNvPr>
          <p:cNvSpPr>
            <a:spLocks noGrp="1"/>
          </p:cNvSpPr>
          <p:nvPr>
            <p:ph type="sldNum" sz="quarter" idx="12"/>
          </p:nvPr>
        </p:nvSpPr>
        <p:spPr/>
        <p:txBody>
          <a:bodyPr/>
          <a:lstStyle/>
          <a:p>
            <a:fld id="{B08B221B-C25A-8542-BD0D-4682CBCFB18A}" type="slidenum">
              <a:rPr lang="fi-FI" smtClean="0"/>
              <a:t>8</a:t>
            </a:fld>
            <a:endParaRPr lang="fi-FI"/>
          </a:p>
        </p:txBody>
      </p:sp>
    </p:spTree>
    <p:extLst>
      <p:ext uri="{BB962C8B-B14F-4D97-AF65-F5344CB8AC3E}">
        <p14:creationId xmlns:p14="http://schemas.microsoft.com/office/powerpoint/2010/main" val="67176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A1D96D-4D10-97F4-FD76-F17AD3771548}"/>
              </a:ext>
            </a:extLst>
          </p:cNvPr>
          <p:cNvSpPr>
            <a:spLocks noGrp="1"/>
          </p:cNvSpPr>
          <p:nvPr>
            <p:ph type="title"/>
          </p:nvPr>
        </p:nvSpPr>
        <p:spPr/>
        <p:txBody>
          <a:bodyPr/>
          <a:lstStyle/>
          <a:p>
            <a:r>
              <a:rPr lang="fi-FI" dirty="0"/>
              <a:t>New initiatives</a:t>
            </a:r>
          </a:p>
        </p:txBody>
      </p:sp>
      <p:sp>
        <p:nvSpPr>
          <p:cNvPr id="3" name="Sisällön paikkamerkki 2">
            <a:extLst>
              <a:ext uri="{FF2B5EF4-FFF2-40B4-BE49-F238E27FC236}">
                <a16:creationId xmlns:a16="http://schemas.microsoft.com/office/drawing/2014/main" id="{177D5875-D13C-3F54-5D53-2C48CFBBBC6C}"/>
              </a:ext>
            </a:extLst>
          </p:cNvPr>
          <p:cNvSpPr>
            <a:spLocks noGrp="1"/>
          </p:cNvSpPr>
          <p:nvPr>
            <p:ph idx="1"/>
          </p:nvPr>
        </p:nvSpPr>
        <p:spPr/>
        <p:txBody>
          <a:bodyPr>
            <a:normAutofit/>
          </a:bodyPr>
          <a:lstStyle/>
          <a:p>
            <a:r>
              <a:rPr lang="en-US" dirty="0"/>
              <a:t>Taike will award development subsidies for 2025</a:t>
            </a:r>
            <a:endParaRPr lang="fi-FI" dirty="0"/>
          </a:p>
          <a:p>
            <a:pPr lvl="3"/>
            <a:r>
              <a:rPr lang="en-US" dirty="0"/>
              <a:t>Larger than the usual one-time special subsidies for the necessary investments or redirecting operations</a:t>
            </a:r>
            <a:r>
              <a:rPr lang="fi-FI" dirty="0"/>
              <a:t>  </a:t>
            </a:r>
          </a:p>
          <a:p>
            <a:pPr lvl="3"/>
            <a:r>
              <a:rPr lang="fi-FI" dirty="0"/>
              <a:t>Can be used over a period of three years</a:t>
            </a:r>
          </a:p>
          <a:p>
            <a:pPr lvl="3"/>
            <a:r>
              <a:rPr lang="fi-FI" dirty="0"/>
              <a:t>Can be applied for in the form of a special subsidy within a specific artform</a:t>
            </a:r>
          </a:p>
          <a:p>
            <a:r>
              <a:rPr lang="en-US" dirty="0"/>
              <a:t>Taike will emphasise strengthening public outreach work and accessibility</a:t>
            </a:r>
            <a:r>
              <a:rPr lang="fi-FI" dirty="0"/>
              <a:t> in 2025</a:t>
            </a:r>
          </a:p>
          <a:p>
            <a:pPr lvl="3"/>
            <a:r>
              <a:rPr lang="fi-FI" dirty="0"/>
              <a:t>Either by increasing the amounts of operational subsidies or in the form of special subsidies</a:t>
            </a:r>
          </a:p>
          <a:p>
            <a:pPr lvl="3"/>
            <a:r>
              <a:rPr lang="fi-FI" dirty="0"/>
              <a:t>Can be used, for example, to reach new audiences, to provide information and communications about artworks, for strengthening public relations and for ensuring accessibiity</a:t>
            </a:r>
          </a:p>
        </p:txBody>
      </p:sp>
      <p:sp>
        <p:nvSpPr>
          <p:cNvPr id="4" name="Päivämäärän paikkamerkki 3">
            <a:extLst>
              <a:ext uri="{FF2B5EF4-FFF2-40B4-BE49-F238E27FC236}">
                <a16:creationId xmlns:a16="http://schemas.microsoft.com/office/drawing/2014/main" id="{24349957-254B-EEC3-D5A9-3421801A2063}"/>
              </a:ext>
            </a:extLst>
          </p:cNvPr>
          <p:cNvSpPr>
            <a:spLocks noGrp="1"/>
          </p:cNvSpPr>
          <p:nvPr>
            <p:ph type="dt" sz="half" idx="10"/>
          </p:nvPr>
        </p:nvSpPr>
        <p:spPr/>
        <p:txBody>
          <a:bodyPr/>
          <a:lstStyle/>
          <a:p>
            <a:fld id="{F0ED09F0-FF0F-459E-A16F-6980AFF78274}" type="datetime1">
              <a:rPr lang="fi-FI" smtClean="0"/>
              <a:t>21.5.2024</a:t>
            </a:fld>
            <a:endParaRPr lang="fi-FI"/>
          </a:p>
        </p:txBody>
      </p:sp>
      <p:sp>
        <p:nvSpPr>
          <p:cNvPr id="5" name="Dian numeron paikkamerkki 4">
            <a:extLst>
              <a:ext uri="{FF2B5EF4-FFF2-40B4-BE49-F238E27FC236}">
                <a16:creationId xmlns:a16="http://schemas.microsoft.com/office/drawing/2014/main" id="{B213FFFB-EB61-89A3-8EEA-418FC1F25F89}"/>
              </a:ext>
            </a:extLst>
          </p:cNvPr>
          <p:cNvSpPr>
            <a:spLocks noGrp="1"/>
          </p:cNvSpPr>
          <p:nvPr>
            <p:ph type="sldNum" sz="quarter" idx="12"/>
          </p:nvPr>
        </p:nvSpPr>
        <p:spPr/>
        <p:txBody>
          <a:bodyPr/>
          <a:lstStyle/>
          <a:p>
            <a:fld id="{B08B221B-C25A-8542-BD0D-4682CBCFB18A}" type="slidenum">
              <a:rPr lang="fi-FI" smtClean="0"/>
              <a:t>9</a:t>
            </a:fld>
            <a:endParaRPr lang="fi-FI"/>
          </a:p>
        </p:txBody>
      </p:sp>
    </p:spTree>
    <p:extLst>
      <p:ext uri="{BB962C8B-B14F-4D97-AF65-F5344CB8AC3E}">
        <p14:creationId xmlns:p14="http://schemas.microsoft.com/office/powerpoint/2010/main" val="1144737246"/>
      </p:ext>
    </p:extLst>
  </p:cSld>
  <p:clrMapOvr>
    <a:masterClrMapping/>
  </p:clrMapOvr>
</p:sld>
</file>

<file path=ppt/theme/theme1.xml><?xml version="1.0" encoding="utf-8"?>
<a:theme xmlns:a="http://schemas.openxmlformats.org/drawingml/2006/main" name="Office-teema">
  <a:themeElements>
    <a:clrScheme name="Taike">
      <a:dk1>
        <a:srgbClr val="000000"/>
      </a:dk1>
      <a:lt1>
        <a:srgbClr val="FFFFFF"/>
      </a:lt1>
      <a:dk2>
        <a:srgbClr val="2F2F2F"/>
      </a:dk2>
      <a:lt2>
        <a:srgbClr val="FBFBFB"/>
      </a:lt2>
      <a:accent1>
        <a:srgbClr val="195078"/>
      </a:accent1>
      <a:accent2>
        <a:srgbClr val="2F91CF"/>
      </a:accent2>
      <a:accent3>
        <a:srgbClr val="83CFF4"/>
      </a:accent3>
      <a:accent4>
        <a:srgbClr val="FFCC54"/>
      </a:accent4>
      <a:accent5>
        <a:srgbClr val="EC7C30"/>
      </a:accent5>
      <a:accent6>
        <a:srgbClr val="B27416"/>
      </a:accent6>
      <a:hlink>
        <a:srgbClr val="2863AE"/>
      </a:hlink>
      <a:folHlink>
        <a:srgbClr val="2863A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ike-powerpoint-template-v16-2019-04-25" id="{65CB0E9E-FD1E-FE4A-B391-1C3315880AE9}" vid="{23D88387-2783-6940-A33E-D5DA14501C93}"/>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c14dfa4-c0fc-4725-9f04-76a443deb095}" enabled="0" method="" siteId="{7c14dfa4-c0fc-4725-9f04-76a443deb095}" removed="1"/>
</clbl:labelList>
</file>

<file path=docProps/app.xml><?xml version="1.0" encoding="utf-8"?>
<Properties xmlns="http://schemas.openxmlformats.org/officeDocument/2006/extended-properties" xmlns:vt="http://schemas.openxmlformats.org/officeDocument/2006/docPropsVTypes">
  <Template>taike-powerpoint-template-v17-2019-04-25</Template>
  <TotalTime>0</TotalTime>
  <Words>880</Words>
  <Application>Microsoft Office PowerPoint</Application>
  <PresentationFormat>Widescreen</PresentationFormat>
  <Paragraphs>80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Open Sans</vt:lpstr>
      <vt:lpstr>Calibri</vt:lpstr>
      <vt:lpstr>Arial</vt:lpstr>
      <vt:lpstr>Open Sans Semibold</vt:lpstr>
      <vt:lpstr>Office-teema</vt:lpstr>
      <vt:lpstr>Processing of discretionary government grants</vt:lpstr>
      <vt:lpstr>Subsidies are discretionary</vt:lpstr>
      <vt:lpstr>Renewal as an impact goal</vt:lpstr>
      <vt:lpstr>Difference between operational and special subsidies</vt:lpstr>
      <vt:lpstr>Financial principles</vt:lpstr>
      <vt:lpstr>Festival subsidies</vt:lpstr>
      <vt:lpstr>Taike will introduce sustainability criteria</vt:lpstr>
      <vt:lpstr>Multi-year operational subsidies</vt:lpstr>
      <vt:lpstr>New initiatives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Yhteisöavustusinfon 14.5. diat</dc:title>
  <dc:creator/>
  <cp:lastModifiedBy/>
  <cp:revision>2</cp:revision>
  <dcterms:created xsi:type="dcterms:W3CDTF">2024-05-17T07:09:09Z</dcterms:created>
  <dcterms:modified xsi:type="dcterms:W3CDTF">2024-05-21T12:32:05Z</dcterms:modified>
</cp:coreProperties>
</file>