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8"/>
  </p:notesMasterIdLst>
  <p:sldIdLst>
    <p:sldId id="256" r:id="rId5"/>
    <p:sldId id="330" r:id="rId6"/>
    <p:sldId id="293" r:id="rId7"/>
    <p:sldId id="294" r:id="rId8"/>
    <p:sldId id="295" r:id="rId9"/>
    <p:sldId id="324" r:id="rId10"/>
    <p:sldId id="258" r:id="rId11"/>
    <p:sldId id="296" r:id="rId12"/>
    <p:sldId id="298" r:id="rId13"/>
    <p:sldId id="299" r:id="rId14"/>
    <p:sldId id="300" r:id="rId15"/>
    <p:sldId id="301" r:id="rId16"/>
    <p:sldId id="284" r:id="rId17"/>
    <p:sldId id="297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29" r:id="rId26"/>
    <p:sldId id="309" r:id="rId27"/>
    <p:sldId id="310" r:id="rId28"/>
    <p:sldId id="275" r:id="rId29"/>
    <p:sldId id="311" r:id="rId30"/>
    <p:sldId id="280" r:id="rId31"/>
    <p:sldId id="312" r:id="rId32"/>
    <p:sldId id="313" r:id="rId33"/>
    <p:sldId id="328" r:id="rId34"/>
    <p:sldId id="314" r:id="rId35"/>
    <p:sldId id="267" r:id="rId36"/>
    <p:sldId id="315" r:id="rId37"/>
    <p:sldId id="316" r:id="rId38"/>
    <p:sldId id="327" r:id="rId39"/>
    <p:sldId id="318" r:id="rId40"/>
    <p:sldId id="319" r:id="rId41"/>
    <p:sldId id="320" r:id="rId42"/>
    <p:sldId id="321" r:id="rId43"/>
    <p:sldId id="322" r:id="rId44"/>
    <p:sldId id="323" r:id="rId45"/>
    <p:sldId id="325" r:id="rId46"/>
    <p:sldId id="282" r:id="rId4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98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pos="756" userDrawn="1">
          <p15:clr>
            <a:srgbClr val="A4A3A4"/>
          </p15:clr>
        </p15:guide>
        <p15:guide id="6" pos="7446" userDrawn="1">
          <p15:clr>
            <a:srgbClr val="A4A3A4"/>
          </p15:clr>
        </p15:guide>
        <p15:guide id="7" orient="horz" pos="3317" userDrawn="1">
          <p15:clr>
            <a:srgbClr val="A4A3A4"/>
          </p15:clr>
        </p15:guide>
        <p15:guide id="8" pos="5269" userDrawn="1">
          <p15:clr>
            <a:srgbClr val="A4A3A4"/>
          </p15:clr>
        </p15:guide>
        <p15:guide id="9" pos="2570" userDrawn="1">
          <p15:clr>
            <a:srgbClr val="A4A3A4"/>
          </p15:clr>
        </p15:guide>
        <p15:guide id="10" orient="horz" pos="136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FF9440"/>
    <a:srgbClr val="EE7D45"/>
    <a:srgbClr val="FFCACD"/>
    <a:srgbClr val="F58AC4"/>
    <a:srgbClr val="FDFB4F"/>
    <a:srgbClr val="B09533"/>
    <a:srgbClr val="FFEF10"/>
    <a:srgbClr val="E1BE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14"/>
    <p:restoredTop sz="94586"/>
  </p:normalViewPr>
  <p:slideViewPr>
    <p:cSldViewPr snapToGrid="0">
      <p:cViewPr varScale="1">
        <p:scale>
          <a:sx n="104" d="100"/>
          <a:sy n="104" d="100"/>
        </p:scale>
        <p:origin x="1440" y="156"/>
      </p:cViewPr>
      <p:guideLst>
        <p:guide orient="horz" pos="2160"/>
        <p:guide pos="3840"/>
        <p:guide orient="horz" pos="3498"/>
        <p:guide orient="horz" pos="210"/>
        <p:guide pos="756"/>
        <p:guide pos="7446"/>
        <p:guide orient="horz" pos="3317"/>
        <p:guide pos="5269"/>
        <p:guide pos="2570"/>
        <p:guide orient="horz" pos="1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41125583398055E-4"/>
          <c:y val="0.13296092932080894"/>
          <c:w val="0.29844383113706785"/>
          <c:h val="0.584938325237553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1-1D40-82DF-CE486A33E39D}"/>
              </c:ext>
            </c:extLst>
          </c:dPt>
          <c:dPt>
            <c:idx val="1"/>
            <c:bubble3D val="0"/>
            <c:spPr>
              <a:solidFill>
                <a:srgbClr val="A1830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1-1D40-82DF-CE486A33E39D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1-1D40-82DF-CE486A33E39D}"/>
              </c:ext>
            </c:extLst>
          </c:dPt>
          <c:dPt>
            <c:idx val="3"/>
            <c:bubble3D val="0"/>
            <c:spPr>
              <a:solidFill>
                <a:srgbClr val="E600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F1-1D40-82DF-CE486A33E39D}"/>
              </c:ext>
            </c:extLst>
          </c:dPt>
          <c:cat>
            <c:strRef>
              <c:f>Sheet1!$A$2:$A$5</c:f>
              <c:strCache>
                <c:ptCount val="4"/>
                <c:pt idx="0">
                  <c:v>Opetus- ja kulttuuriministeriön valtionosuudet vuonna 2025 yhteensä 147 m€</c:v>
                </c:pt>
                <c:pt idx="1">
                  <c:v>Opetus- ja kulttuuriministeriön, Taiken ja Museoviraston valtionavustukset vuonna 2025 yhteensä  91 m€</c:v>
                </c:pt>
                <c:pt idx="2">
                  <c:v>Säätiöiden rahoitus taiteelle ja kulttuurille yhteensä 85 m € vuonna 2023</c:v>
                </c:pt>
                <c:pt idx="3">
                  <c:v>Kuntien kulttuuritoiminnan kokonaiskustannukset (pois lukien kirjastopalvelut) vuonna 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147</c:v>
                </c:pt>
                <c:pt idx="1">
                  <c:v>91</c:v>
                </c:pt>
                <c:pt idx="2">
                  <c:v>85</c:v>
                </c:pt>
                <c:pt idx="3">
                  <c:v>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F1-1D40-82DF-CE486A33E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712828273421926"/>
          <c:y val="0.55277902227703046"/>
          <c:w val="0.53925609232139315"/>
          <c:h val="0.39396516919160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1622027165326"/>
          <c:y val="6.0304683790312258E-2"/>
          <c:w val="0.33551407826671309"/>
          <c:h val="0.657594570768050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600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01-0E47-8456-0370DE8491B9}"/>
              </c:ext>
            </c:extLst>
          </c:dPt>
          <c:dPt>
            <c:idx val="1"/>
            <c:bubble3D val="0"/>
            <c:spPr>
              <a:solidFill>
                <a:srgbClr val="F58AC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01-0E47-8456-0370DE8491B9}"/>
              </c:ext>
            </c:extLst>
          </c:dPt>
          <c:dPt>
            <c:idx val="2"/>
            <c:bubble3D val="0"/>
            <c:spPr>
              <a:solidFill>
                <a:srgbClr val="B095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01-0E47-8456-0370DE8491B9}"/>
              </c:ext>
            </c:extLst>
          </c:dPt>
          <c:dPt>
            <c:idx val="3"/>
            <c:bubble3D val="0"/>
            <c:spPr>
              <a:solidFill>
                <a:srgbClr val="E1BE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01-0E47-8456-0370DE8491B9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01-0E47-8456-0370DE8491B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01-0E47-8456-0370DE8491B9}"/>
              </c:ext>
            </c:extLst>
          </c:dPt>
          <c:dPt>
            <c:idx val="6"/>
            <c:bubble3D val="0"/>
            <c:spPr>
              <a:solidFill>
                <a:srgbClr val="FDFB4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01-0E47-8456-0370DE8491B9}"/>
              </c:ext>
            </c:extLst>
          </c:dPt>
          <c:cat>
            <c:strRef>
              <c:f>Sheet1!$A$2:$A$8</c:f>
              <c:strCache>
                <c:ptCount val="7"/>
                <c:pt idx="0">
                  <c:v>Sponsori- ja yritysyhteistyö 7 %</c:v>
                </c:pt>
                <c:pt idx="1">
                  <c:v>Säätiöiden, rahastojen yms. avustukset 2 %</c:v>
                </c:pt>
                <c:pt idx="2">
                  <c:v>Kuntien avustukset 15 %</c:v>
                </c:pt>
                <c:pt idx="3">
                  <c:v>OKM:n festivaaliavustus 9 %</c:v>
                </c:pt>
                <c:pt idx="4">
                  <c:v>Valtion muut avustukset 1 %</c:v>
                </c:pt>
                <c:pt idx="5">
                  <c:v>Muut julkiset avustukset 0,1 %</c:v>
                </c:pt>
                <c:pt idx="6">
                  <c:v>Oma rahoitus 65 %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2</c:v>
                </c:pt>
                <c:pt idx="2">
                  <c:v>15</c:v>
                </c:pt>
                <c:pt idx="3">
                  <c:v>9</c:v>
                </c:pt>
                <c:pt idx="4">
                  <c:v>1</c:v>
                </c:pt>
                <c:pt idx="5">
                  <c:v>0.1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01-0E47-8456-0370DE849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1748865412216535E-3"/>
          <c:y val="8.3454657759925097E-2"/>
          <c:w val="0.30034555270495572"/>
          <c:h val="0.78387175296064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solidFill>
              <a:schemeClr val="bg1"/>
            </a:solidFill>
            <a:ln w="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Palkka</c:v>
                </c:pt>
                <c:pt idx="1">
                  <c:v>Työkorvaus tai palkkio</c:v>
                </c:pt>
                <c:pt idx="2">
                  <c:v>Tekijänoikeuskorvaus</c:v>
                </c:pt>
                <c:pt idx="3">
                  <c:v>Työskentelyapuraha</c:v>
                </c:pt>
                <c:pt idx="4">
                  <c:v>Yritystulo</c:v>
                </c:pt>
                <c:pt idx="5">
                  <c:v>Kohdeapuraha</c:v>
                </c:pt>
                <c:pt idx="6">
                  <c:v>Työttömyysetuudet</c:v>
                </c:pt>
                <c:pt idx="7">
                  <c:v>Yhteisön tai lähipiirin taloudellinen tuki</c:v>
                </c:pt>
                <c:pt idx="8">
                  <c:v>Muut tuet ja etuudet</c:v>
                </c:pt>
                <c:pt idx="9">
                  <c:v>Pääomatulot</c:v>
                </c:pt>
                <c:pt idx="10">
                  <c:v>Eläke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67</c:v>
                </c:pt>
                <c:pt idx="1">
                  <c:v>65</c:v>
                </c:pt>
                <c:pt idx="2">
                  <c:v>53</c:v>
                </c:pt>
                <c:pt idx="3">
                  <c:v>42</c:v>
                </c:pt>
                <c:pt idx="4">
                  <c:v>35</c:v>
                </c:pt>
                <c:pt idx="5">
                  <c:v>34</c:v>
                </c:pt>
                <c:pt idx="6">
                  <c:v>33</c:v>
                </c:pt>
                <c:pt idx="7">
                  <c:v>22</c:v>
                </c:pt>
                <c:pt idx="8">
                  <c:v>19</c:v>
                </c:pt>
                <c:pt idx="9">
                  <c:v>11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B-A643-9029-492A199E267B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71"/>
        <c:axId val="2022632128"/>
        <c:axId val="1290839120"/>
      </c:barChart>
      <c:valAx>
        <c:axId val="1290839120"/>
        <c:scaling>
          <c:orientation val="minMax"/>
          <c:max val="100"/>
        </c:scaling>
        <c:delete val="0"/>
        <c:axPos val="t"/>
        <c:majorGridlines>
          <c:spPr>
            <a:ln w="19050" cap="flat" cmpd="sng" algn="ctr">
              <a:solidFill>
                <a:schemeClr val="tx1">
                  <a:alpha val="2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pPr>
            <a:endParaRPr lang="fi-FI"/>
          </a:p>
        </c:txPr>
        <c:crossAx val="2022632128"/>
        <c:crosses val="autoZero"/>
        <c:crossBetween val="between"/>
      </c:valAx>
      <c:catAx>
        <c:axId val="2022632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pPr>
            <a:endParaRPr lang="fi-FI"/>
          </a:p>
        </c:txPr>
        <c:crossAx val="1290839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rgbClr val="E6007E"/>
            </a:solidFill>
            <a:ln>
              <a:noFill/>
            </a:ln>
            <a:effectLst/>
          </c:spPr>
          <c:invertIfNegative val="1"/>
          <c:dPt>
            <c:idx val="0"/>
            <c:invertIfNegative val="1"/>
            <c:bubble3D val="0"/>
            <c:spPr>
              <a:solidFill>
                <a:srgbClr val="E6007E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19-014B-859A-71A37ED5A5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Teen mielelläni yhteistyötä kunnan kulttuuritoimen kanssa</c:v>
                </c:pt>
                <c:pt idx="1">
                  <c:v>Hyödynnän mielelläni ammattitaitoani kunnan palveluksessa taidealan opetustehtävissä</c:v>
                </c:pt>
                <c:pt idx="2">
                  <c:v>Hyödynnän mielelläni taiteellista ammattitaitoani kunnan palveluksessa myös perinteisten taiteen toimialojen ulkopuolella (esim. sote, koulutus, kaupunkisuunnittelu)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422</c:v>
                </c:pt>
                <c:pt idx="1">
                  <c:v>357</c:v>
                </c:pt>
                <c:pt idx="2">
                  <c:v>376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AE6-3F47-B284-C186155B484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Osin samaa mieltä</c:v>
                </c:pt>
              </c:strCache>
            </c:strRef>
          </c:tx>
          <c:spPr>
            <a:solidFill>
              <a:srgbClr val="EE7D45"/>
            </a:solidFill>
            <a:ln w="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Teen mielelläni yhteistyötä kunnan kulttuuritoimen kanssa</c:v>
                </c:pt>
                <c:pt idx="1">
                  <c:v>Hyödynnän mielelläni ammattitaitoani kunnan palveluksessa taidealan opetustehtävissä</c:v>
                </c:pt>
                <c:pt idx="2">
                  <c:v>Hyödynnän mielelläni taiteellista ammattitaitoani kunnan palveluksessa myös perinteisten taiteen toimialojen ulkopuolella (esim. sote, koulutus, kaupunkisuunnittelu)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293</c:v>
                </c:pt>
                <c:pt idx="1">
                  <c:v>314</c:v>
                </c:pt>
                <c:pt idx="2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6-3F47-B284-C186155B484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En samaa enkä eri mieltä</c:v>
                </c:pt>
              </c:strCache>
            </c:strRef>
          </c:tx>
          <c:spPr>
            <a:solidFill>
              <a:srgbClr val="E1BE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Teen mielelläni yhteistyötä kunnan kulttuuritoimen kanssa</c:v>
                </c:pt>
                <c:pt idx="1">
                  <c:v>Hyödynnän mielelläni ammattitaitoani kunnan palveluksessa taidealan opetustehtävissä</c:v>
                </c:pt>
                <c:pt idx="2">
                  <c:v>Hyödynnän mielelläni taiteellista ammattitaitoani kunnan palveluksessa myös perinteisten taiteen toimialojen ulkopuolella (esim. sote, koulutus, kaupunkisuunnittelu)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159</c:v>
                </c:pt>
                <c:pt idx="1">
                  <c:v>146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6-3F47-B284-C186155B484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Osin eri mieltä</c:v>
                </c:pt>
              </c:strCache>
            </c:strRef>
          </c:tx>
          <c:spPr>
            <a:solidFill>
              <a:srgbClr val="B095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Teen mielelläni yhteistyötä kunnan kulttuuritoimen kanssa</c:v>
                </c:pt>
                <c:pt idx="1">
                  <c:v>Hyödynnän mielelläni ammattitaitoani kunnan palveluksessa taidealan opetustehtävissä</c:v>
                </c:pt>
                <c:pt idx="2">
                  <c:v>Hyödynnän mielelläni taiteellista ammattitaitoani kunnan palveluksessa myös perinteisten taiteen toimialojen ulkopuolella (esim. sote, koulutus, kaupunkisuunnittelu)</c:v>
                </c:pt>
              </c:strCache>
            </c:strRef>
          </c:cat>
          <c:val>
            <c:numRef>
              <c:f>Taul1!$E$2:$E$4</c:f>
              <c:numCache>
                <c:formatCode>General</c:formatCode>
                <c:ptCount val="3"/>
                <c:pt idx="0">
                  <c:v>61</c:v>
                </c:pt>
                <c:pt idx="1">
                  <c:v>68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9-014B-859A-71A37ED5A5B7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Teen mielelläni yhteistyötä kunnan kulttuuritoimen kanssa</c:v>
                </c:pt>
                <c:pt idx="1">
                  <c:v>Hyödynnän mielelläni ammattitaitoani kunnan palveluksessa taidealan opetustehtävissä</c:v>
                </c:pt>
                <c:pt idx="2">
                  <c:v>Hyödynnän mielelläni taiteellista ammattitaitoani kunnan palveluksessa myös perinteisten taiteen toimialojen ulkopuolella (esim. sote, koulutus, kaupunkisuunnittelu)</c:v>
                </c:pt>
              </c:strCache>
            </c:strRef>
          </c:cat>
          <c:val>
            <c:numRef>
              <c:f>Taul1!$F$2:$F$4</c:f>
              <c:numCache>
                <c:formatCode>General</c:formatCode>
                <c:ptCount val="3"/>
                <c:pt idx="0">
                  <c:v>48</c:v>
                </c:pt>
                <c:pt idx="1">
                  <c:v>93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9-014B-859A-71A37ED5A5B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Teen mielelläni yhteistyötä kunnan kulttuuritoimen kanssa</c:v>
                </c:pt>
                <c:pt idx="1">
                  <c:v>Hyödynnän mielelläni ammattitaitoani kunnan palveluksessa taidealan opetustehtävissä</c:v>
                </c:pt>
                <c:pt idx="2">
                  <c:v>Hyödynnän mielelläni taiteellista ammattitaitoani kunnan palveluksessa myös perinteisten taiteen toimialojen ulkopuolella (esim. sote, koulutus, kaupunkisuunnittelu)</c:v>
                </c:pt>
              </c:strCache>
            </c:strRef>
          </c:cat>
          <c:val>
            <c:numRef>
              <c:f>Taul1!$G$2:$G$4</c:f>
              <c:numCache>
                <c:formatCode>General</c:formatCode>
                <c:ptCount val="3"/>
                <c:pt idx="0">
                  <c:v>91</c:v>
                </c:pt>
                <c:pt idx="1">
                  <c:v>94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19-014B-859A-71A37ED5A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506761504"/>
        <c:axId val="1507616000"/>
      </c:barChart>
      <c:catAx>
        <c:axId val="1506761504"/>
        <c:scaling>
          <c:orientation val="maxMin"/>
        </c:scaling>
        <c:delete val="0"/>
        <c:axPos val="l"/>
        <c:numFmt formatCode="0.00%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 algn="just">
              <a:defRPr sz="15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pPr>
            <a:endParaRPr lang="fi-FI"/>
          </a:p>
        </c:txPr>
        <c:crossAx val="1507616000"/>
        <c:crosses val="autoZero"/>
        <c:auto val="1"/>
        <c:lblAlgn val="ctr"/>
        <c:lblOffset val="100"/>
        <c:tickLblSkip val="1"/>
        <c:noMultiLvlLbl val="0"/>
      </c:catAx>
      <c:valAx>
        <c:axId val="1507616000"/>
        <c:scaling>
          <c:orientation val="minMax"/>
        </c:scaling>
        <c:delete val="0"/>
        <c:axPos val="t"/>
        <c:majorGridlines>
          <c:spPr>
            <a:ln w="19050" cap="flat" cmpd="sng" algn="ctr">
              <a:solidFill>
                <a:schemeClr val="tx1">
                  <a:alpha val="2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50676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solidFill>
              <a:schemeClr val="bg1"/>
            </a:solidFill>
            <a:ln w="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Open Sans Semibold" panose="020B0606030504020204" pitchFamily="34" charset="0"/>
                    <a:ea typeface="Open Sans Semibold" panose="020B0606030504020204" pitchFamily="34" charset="0"/>
                    <a:cs typeface="Open Sans Semibold" panose="020B0606030504020204" pitchFamily="34" charset="0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Apurahoja taiteelliseen työskentelyyn</c:v>
                </c:pt>
                <c:pt idx="1">
                  <c:v>Taiteen ostaminen ja tilaaminen</c:v>
                </c:pt>
                <c:pt idx="2">
                  <c:v>Tiloja taiteelliseen työskentelyyn</c:v>
                </c:pt>
                <c:pt idx="3">
                  <c:v>Palkkatyötä ja paikallisia työtilaisuuksia</c:v>
                </c:pt>
                <c:pt idx="4">
                  <c:v>Mahdollisuuksia saada töitä / taidetta esille</c:v>
                </c:pt>
                <c:pt idx="5">
                  <c:v>Avustuksia taideyhteisöille</c:v>
                </c:pt>
                <c:pt idx="6">
                  <c:v>Prosenttiperiaatteen soveltaminen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70</c:v>
                </c:pt>
                <c:pt idx="1">
                  <c:v>66</c:v>
                </c:pt>
                <c:pt idx="2">
                  <c:v>58</c:v>
                </c:pt>
                <c:pt idx="3">
                  <c:v>49</c:v>
                </c:pt>
                <c:pt idx="4">
                  <c:v>41</c:v>
                </c:pt>
                <c:pt idx="5">
                  <c:v>34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0-ED41-8EC8-50D9121FB54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71"/>
        <c:axId val="2022632128"/>
        <c:axId val="1290839120"/>
      </c:barChart>
      <c:valAx>
        <c:axId val="1290839120"/>
        <c:scaling>
          <c:orientation val="minMax"/>
          <c:max val="100"/>
        </c:scaling>
        <c:delete val="0"/>
        <c:axPos val="t"/>
        <c:majorGridlines>
          <c:spPr>
            <a:ln w="19050" cap="flat" cmpd="sng" algn="ctr">
              <a:solidFill>
                <a:schemeClr val="tx1">
                  <a:alpha val="2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pPr>
            <a:endParaRPr lang="fi-FI"/>
          </a:p>
        </c:txPr>
        <c:crossAx val="2022632128"/>
        <c:crosses val="autoZero"/>
        <c:crossBetween val="between"/>
      </c:valAx>
      <c:catAx>
        <c:axId val="2022632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pPr>
            <a:endParaRPr lang="fi-FI"/>
          </a:p>
        </c:txPr>
        <c:crossAx val="1290839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0.63892</cdr:x>
      <cdr:y>0.05575</cdr:y>
    </cdr:from>
    <cdr:to>
      <cdr:x>1</cdr:x>
      <cdr:y>1</cdr:y>
    </cdr:to>
    <cdr:sp macro="" textlink="">
      <cdr:nvSpPr>
        <cdr:cNvPr id="3" name="Sisällön paikkamerkki 2">
          <a:extLst xmlns:a="http://schemas.openxmlformats.org/drawingml/2006/main">
            <a:ext uri="{FF2B5EF4-FFF2-40B4-BE49-F238E27FC236}">
              <a16:creationId xmlns:a16="http://schemas.microsoft.com/office/drawing/2014/main" id="{D6540124-4A0C-DC19-01F4-7D36BE8EC88F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785612" y="307681"/>
          <a:ext cx="3834765" cy="511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>
            <a:buFont typeface="Arial"/>
            <a:buChar char="•"/>
          </a:pPr>
          <a:r>
            <a:rPr lang="fi-FI" sz="1700" dirty="0">
              <a:latin typeface="Open Sans"/>
              <a:ea typeface="Open Sans"/>
              <a:cs typeface="Open Sans"/>
            </a:rPr>
            <a:t>Oma rahoitus muodostaa selkeästi suurimman osuuden festivaalien rahoituksesta. Tuotot muodostuvat pääsylipputuloista (72 %), myynti- ja palvelutoiminnasta (21 %) sekä muista tuloista (7 %). </a:t>
          </a:r>
          <a:endParaRPr lang="fi-FI" sz="1700" dirty="0">
            <a:latin typeface="Open Sans"/>
            <a:ea typeface="Calibri"/>
            <a:cs typeface="Calibri"/>
          </a:endParaRPr>
        </a:p>
        <a:p xmlns:a="http://schemas.openxmlformats.org/drawingml/2006/main">
          <a:pPr marL="285750" indent="-285750">
            <a:buFont typeface="Arial"/>
            <a:buChar char="•"/>
          </a:pPr>
          <a:r>
            <a:rPr lang="fi-FI" sz="1700" dirty="0">
              <a:latin typeface="Open Sans"/>
              <a:ea typeface="Open Sans"/>
              <a:cs typeface="Open Sans"/>
            </a:rPr>
            <a:t>Julkisen rahoituksen</a:t>
          </a:r>
          <a:br>
            <a:rPr lang="fi-FI" sz="1700" dirty="0">
              <a:latin typeface="Open Sans"/>
              <a:ea typeface="Open Sans"/>
              <a:cs typeface="Open Sans"/>
            </a:rPr>
          </a:br>
          <a:r>
            <a:rPr lang="fi-FI" sz="1700" dirty="0">
              <a:latin typeface="Open Sans"/>
              <a:ea typeface="Open Sans"/>
              <a:cs typeface="Open Sans"/>
            </a:rPr>
            <a:t>( </a:t>
          </a:r>
          <a:r>
            <a:rPr lang="en-FI" sz="1700" dirty="0">
              <a:solidFill>
                <a:srgbClr val="B09533"/>
              </a:solidFill>
            </a:rPr>
            <a:t>▉</a:t>
          </a:r>
          <a:r>
            <a:rPr lang="en-FI" sz="1700" dirty="0"/>
            <a:t> </a:t>
          </a:r>
          <a:r>
            <a:rPr lang="en-FI" sz="1700" dirty="0">
              <a:solidFill>
                <a:srgbClr val="E1BE40"/>
              </a:solidFill>
            </a:rPr>
            <a:t>▉</a:t>
          </a:r>
          <a:r>
            <a:rPr lang="en-FI" sz="1700" dirty="0"/>
            <a:t> </a:t>
          </a:r>
          <a:r>
            <a:rPr lang="en-FI" sz="1700" dirty="0">
              <a:solidFill>
                <a:schemeClr val="bg1"/>
              </a:solidFill>
            </a:rPr>
            <a:t>▉ </a:t>
          </a:r>
          <a:r>
            <a:rPr lang="en-FI" sz="1700" dirty="0"/>
            <a:t>▉ ) </a:t>
          </a:r>
          <a:r>
            <a:rPr lang="fi-FI" sz="1700" dirty="0">
              <a:latin typeface="Open Sans"/>
              <a:ea typeface="Open Sans"/>
              <a:cs typeface="Open Sans"/>
            </a:rPr>
            <a:t>osuus festivaalien kokonaisrahoituksesta on noin 25 %, josta kuntien osuus on 15 %</a:t>
          </a:r>
        </a:p>
        <a:p xmlns:a="http://schemas.openxmlformats.org/drawingml/2006/main">
          <a:pPr marL="285750" indent="-285750">
            <a:buFont typeface="Arial"/>
            <a:buChar char="•"/>
          </a:pPr>
          <a:r>
            <a:rPr lang="fi-FI" sz="1700" dirty="0">
              <a:latin typeface="Open Sans"/>
              <a:ea typeface="Open Sans"/>
              <a:cs typeface="Open Sans"/>
            </a:rPr>
            <a:t>Taike jakoi vuonna 2025  festivaaliavustuksia  noin 4 milj. euroa 85 festivaalille.</a:t>
          </a:r>
          <a:endParaRPr lang="fi-FI" sz="1700" dirty="0">
            <a:latin typeface="Open Sans"/>
            <a:ea typeface="Calibri" panose="020F0502020204030204"/>
            <a:cs typeface="Calibri" panose="020F050202020403020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217B0-B051-DC43-B1D2-BD02FF9DDFD6}" type="datetimeFigureOut">
              <a:rPr lang="fi-FI" smtClean="0"/>
              <a:t>7.8.2025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1779A-E9F4-6346-BAB4-A70393567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28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38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5BA50-40D8-3394-F55E-8291948AE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04749A7-73E6-3EDC-8167-B42F9BC4D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407D0C6-04ED-A399-8E03-20C7509A9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50D908-AC95-2C47-D700-380DD8DE6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17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07FF-C5C0-6A0D-0B2B-855E7DADF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A3631F7-E8CE-2564-EEB8-3A64A94ED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AE7FB63-7442-87E6-8DB5-3BB1ECE5D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ECCDB2-33F4-F552-5398-26662F913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31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75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04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58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8CC4B-A764-CC17-CE1D-F725997E6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9B7BA37-83A5-6E6A-6BC6-130EAC496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FC7F508-8519-E3E0-6386-BFB17A8D7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95484A-35CA-A739-7451-E532EA02F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96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59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5C7B-BC09-1CFE-6FFA-435C591E7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62F0623-1811-9BBE-D58A-931D3876F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4C51AE3-52CA-FBA3-F3D3-5A177A571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A2F578-0CA9-8EFF-2996-4DAD0D236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80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9ACB-1680-04E8-C791-0405BD20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D56B3CC-EE0A-7C80-465A-366BC3A19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84496DC-5C72-7147-53F3-74E3D653C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785107-A892-AF53-F659-C9BAD6D7E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1779A-E9F4-6346-BAB4-A7039356773F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91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6462860-9103-7E90-3EEB-0A2B2E512D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784" y="3509963"/>
            <a:ext cx="1765560" cy="21491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C07B09A-1B19-5C90-B6EE-734AA84753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400145" y="4385763"/>
            <a:ext cx="1817649" cy="312682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EAA60C-FB04-C809-A55A-CA7DBFBCA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C2AC5B-B11F-C25D-48BB-11DE3C249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6CB947-483D-B10B-C61E-7C7659BA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89A089-BFA5-C4DA-6565-A4CC7CF1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</a:t>
            </a:r>
            <a:r>
              <a:rPr lang="fi-FI" err="1"/>
              <a:t>Overteyns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CB1A9E-DCA7-A8EC-D511-A05E72B2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629BDDF-ED47-F501-F183-4C7C5C103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27869" y="-1488998"/>
            <a:ext cx="3148214" cy="32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 ja sisältö, 3-palstaa">
    <p:bg>
      <p:bgPr>
        <a:solidFill>
          <a:srgbClr val="FF9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8">
            <a:extLst>
              <a:ext uri="{FF2B5EF4-FFF2-40B4-BE49-F238E27FC236}">
                <a16:creationId xmlns:a16="http://schemas.microsoft.com/office/drawing/2014/main" id="{0DD36AEE-4D88-94AE-95FC-67044E767800}"/>
              </a:ext>
            </a:extLst>
          </p:cNvPr>
          <p:cNvSpPr/>
          <p:nvPr userDrawn="1"/>
        </p:nvSpPr>
        <p:spPr>
          <a:xfrm>
            <a:off x="838200" y="0"/>
            <a:ext cx="11353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36512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00" y="1825625"/>
            <a:ext cx="3420000" cy="4351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563" indent="-174625">
              <a:buFont typeface="Arial" panose="020B0604020202020204" pitchFamily="34" charset="0"/>
              <a:buChar char="•"/>
              <a:tabLst/>
              <a:defRPr sz="1400"/>
            </a:lvl2pPr>
            <a:lvl3pPr marL="7938" indent="0">
              <a:buNone/>
              <a:tabLst/>
              <a:defRPr sz="1400"/>
            </a:lvl3pPr>
            <a:lvl4pPr marL="7938" indent="0">
              <a:buNone/>
              <a:tabLst/>
              <a:defRPr sz="1400"/>
            </a:lvl4pPr>
            <a:lvl5pPr marL="7938" indent="0">
              <a:buNone/>
              <a:tabLst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8E6013-A065-9595-F2C7-93AD6E8C3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803" y="-615740"/>
            <a:ext cx="1861637" cy="13714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C0E3886-87A4-0E29-08D0-A21909093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1998" y="4460197"/>
            <a:ext cx="2189753" cy="2261278"/>
          </a:xfrm>
          <a:prstGeom prst="rect">
            <a:avLst/>
          </a:prstGeom>
        </p:spPr>
      </p:pic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EADE09D-863A-4AA8-97BE-F96538A81E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94400" y="1825625"/>
            <a:ext cx="3420000" cy="4351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563" indent="-174625">
              <a:buFont typeface="Arial" panose="020B0604020202020204" pitchFamily="34" charset="0"/>
              <a:buChar char="•"/>
              <a:tabLst/>
              <a:defRPr sz="1400"/>
            </a:lvl2pPr>
            <a:lvl3pPr marL="7938" indent="0">
              <a:buNone/>
              <a:tabLst/>
              <a:defRPr sz="1400"/>
            </a:lvl3pPr>
            <a:lvl4pPr marL="7938" indent="0">
              <a:buNone/>
              <a:tabLst/>
              <a:defRPr sz="1400"/>
            </a:lvl4pPr>
            <a:lvl5pPr marL="7938" indent="0">
              <a:buNone/>
              <a:tabLst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0D2A16E-26D4-8188-BFCD-9484875670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46600" y="1825625"/>
            <a:ext cx="3420000" cy="4351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82563" indent="-174625">
              <a:buFont typeface="Arial" panose="020B0604020202020204" pitchFamily="34" charset="0"/>
              <a:buChar char="•"/>
              <a:tabLst/>
              <a:defRPr sz="1400"/>
            </a:lvl2pPr>
            <a:lvl3pPr marL="7938" indent="0">
              <a:buNone/>
              <a:tabLst/>
              <a:defRPr sz="1400"/>
            </a:lvl3pPr>
            <a:lvl4pPr marL="7938" indent="0">
              <a:buNone/>
              <a:tabLst/>
              <a:defRPr sz="1400"/>
            </a:lvl4pPr>
            <a:lvl5pPr marL="7938" indent="0">
              <a:buNone/>
              <a:tabLst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6364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4C91C624-2F1F-A55A-D1DB-8171991D9F76}"/>
              </a:ext>
            </a:extLst>
          </p:cNvPr>
          <p:cNvSpPr/>
          <p:nvPr userDrawn="1"/>
        </p:nvSpPr>
        <p:spPr>
          <a:xfrm>
            <a:off x="838200" y="0"/>
            <a:ext cx="11353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799" y="365125"/>
            <a:ext cx="10643795" cy="58118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8E6013-A065-9595-F2C7-93AD6E8C3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803" y="-615740"/>
            <a:ext cx="1861637" cy="13714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C0E3886-87A4-0E29-08D0-A21909093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1998" y="4460197"/>
            <a:ext cx="2189753" cy="2261278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5DA02EC-6ADE-4DC1-F9CE-FDE2E3A37B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799" y="6178550"/>
            <a:ext cx="10643951" cy="679450"/>
          </a:xfrm>
        </p:spPr>
        <p:txBody>
          <a:bodyPr lIns="0" anchor="ctr">
            <a:no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8050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618400" cy="1325563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91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4C91C624-2F1F-A55A-D1DB-8171991D9F76}"/>
              </a:ext>
            </a:extLst>
          </p:cNvPr>
          <p:cNvSpPr/>
          <p:nvPr userDrawn="1"/>
        </p:nvSpPr>
        <p:spPr>
          <a:xfrm>
            <a:off x="838200" y="0"/>
            <a:ext cx="11353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36512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00" y="1825625"/>
            <a:ext cx="10515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8E6013-A065-9595-F2C7-93AD6E8C3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803" y="-615740"/>
            <a:ext cx="1861637" cy="137144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6B084B8-2E8F-10EB-B107-26811E55CA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4379" y="4765835"/>
            <a:ext cx="1665117" cy="20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 ja sisältö, 4-palstaa">
    <p:bg>
      <p:bgPr>
        <a:solidFill>
          <a:srgbClr val="FEC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4C91C624-2F1F-A55A-D1DB-8171991D9F76}"/>
              </a:ext>
            </a:extLst>
          </p:cNvPr>
          <p:cNvSpPr/>
          <p:nvPr userDrawn="1"/>
        </p:nvSpPr>
        <p:spPr>
          <a:xfrm>
            <a:off x="838200" y="0"/>
            <a:ext cx="11353800" cy="6858000"/>
          </a:xfrm>
          <a:prstGeom prst="rect">
            <a:avLst/>
          </a:prstGeom>
          <a:solidFill>
            <a:srgbClr val="FE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36512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8800" y="3966308"/>
            <a:ext cx="2382600" cy="2755167"/>
          </a:xfrm>
        </p:spPr>
        <p:txBody>
          <a:bodyPr lIns="0" tIns="0" rIns="0" bIns="0"/>
          <a:lstStyle>
            <a:lvl1pPr marL="0" indent="0">
              <a:buNone/>
              <a:defRPr sz="1500" b="1"/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8E6013-A065-9595-F2C7-93AD6E8C3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803" y="-615740"/>
            <a:ext cx="1861637" cy="137144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76B084B8-2E8F-10EB-B107-26811E55CA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4379" y="4765835"/>
            <a:ext cx="1665117" cy="202686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C23354-32AF-B88A-AEEA-6100909BF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1609" y="3966308"/>
            <a:ext cx="2382600" cy="2755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52A513B-9E91-8D73-1A1A-1B51F06D75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24418" y="3966308"/>
            <a:ext cx="2382600" cy="2755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1AB71476-5098-FC08-F85F-7518BFBB40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37226" y="3966308"/>
            <a:ext cx="2382600" cy="2755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1500" b="1"/>
            </a:lvl2pPr>
            <a:lvl3pPr marL="914400" indent="0">
              <a:buNone/>
              <a:defRPr sz="1500" b="1"/>
            </a:lvl3pPr>
            <a:lvl4pPr marL="1371600" indent="0">
              <a:buNone/>
              <a:defRPr sz="1500" b="1"/>
            </a:lvl4pPr>
            <a:lvl5pPr marL="1828800" indent="0">
              <a:buNone/>
              <a:defRPr sz="1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E5BD451-DDE9-A258-4BAA-9773EE3418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98563" y="1793874"/>
            <a:ext cx="1465505" cy="2072643"/>
          </a:xfrm>
        </p:spPr>
        <p:txBody>
          <a:bodyPr/>
          <a:lstStyle/>
          <a:p>
            <a:endParaRPr lang="en-FI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3AE96BBA-A255-4C68-8E38-8E667461A2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06593" y="1793874"/>
            <a:ext cx="1465505" cy="2072643"/>
          </a:xfrm>
        </p:spPr>
        <p:txBody>
          <a:bodyPr/>
          <a:lstStyle/>
          <a:p>
            <a:endParaRPr lang="en-FI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2D4DC0DC-A486-E3DC-C91D-54CF156B22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14624" y="1793874"/>
            <a:ext cx="1465505" cy="2072643"/>
          </a:xfrm>
        </p:spPr>
        <p:txBody>
          <a:bodyPr/>
          <a:lstStyle/>
          <a:p>
            <a:endParaRPr lang="en-FI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584B422A-8723-BEB8-80FC-7F7E3B11B8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31447" y="1793874"/>
            <a:ext cx="1465505" cy="207264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143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C0E3886-87A4-0E29-08D0-A21909093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380" y="-1097077"/>
            <a:ext cx="2484477" cy="25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31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364BCEB-6F3C-2010-6035-21982F0C938B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E6007E"/>
          </a:solidFill>
          <a:ln w="0">
            <a:solidFill>
              <a:srgbClr val="E600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6FC6BC1-143B-8C5C-76DF-6467493D1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106" y="328764"/>
            <a:ext cx="416189" cy="29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bg>
      <p:bgPr>
        <a:solidFill>
          <a:srgbClr val="FF9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C0E3886-87A4-0E29-08D0-A21909093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7958" y="4155846"/>
            <a:ext cx="2484477" cy="25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4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EAA60C-FB04-C809-A55A-CA7DBFBCA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C2AC5B-B11F-C25D-48BB-11DE3C249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6CB947-483D-B10B-C61E-7C7659BA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89A089-BFA5-C4DA-6565-A4CC7CF1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CB1A9E-DCA7-A8EC-D511-A05E72B2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392818-5612-E353-55B3-B65627E22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9924" y="787309"/>
            <a:ext cx="1651201" cy="18887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1B0BF4B-7C15-CD95-B3F6-DB27161B26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524" y="4248823"/>
            <a:ext cx="774584" cy="3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17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bg>
      <p:bgPr>
        <a:solidFill>
          <a:srgbClr val="E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99BEC7C1-8FA9-2C7B-5B3B-C830B7CDE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6494" y="3352318"/>
            <a:ext cx="1720430" cy="295958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480D2C1-220E-AFE3-A7FC-1F30C805EA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0422" y="4520018"/>
            <a:ext cx="1793849" cy="21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7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4C91C624-2F1F-A55A-D1DB-8171991D9F76}"/>
              </a:ext>
            </a:extLst>
          </p:cNvPr>
          <p:cNvSpPr/>
          <p:nvPr userDrawn="1"/>
        </p:nvSpPr>
        <p:spPr>
          <a:xfrm>
            <a:off x="838200" y="0"/>
            <a:ext cx="11353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36512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00" y="1825625"/>
            <a:ext cx="10515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8E6013-A065-9595-F2C7-93AD6E8C3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803" y="-615740"/>
            <a:ext cx="1861637" cy="13714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C0E3886-87A4-0E29-08D0-A21909093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1998" y="4460197"/>
            <a:ext cx="2189753" cy="22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, 3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4C91C624-2F1F-A55A-D1DB-8171991D9F76}"/>
              </a:ext>
            </a:extLst>
          </p:cNvPr>
          <p:cNvSpPr/>
          <p:nvPr userDrawn="1"/>
        </p:nvSpPr>
        <p:spPr>
          <a:xfrm>
            <a:off x="838200" y="0"/>
            <a:ext cx="11353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472C2D-8F72-B579-A429-CE983C3E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365125"/>
            <a:ext cx="10515600" cy="1325563"/>
          </a:xfrm>
        </p:spPr>
        <p:txBody>
          <a:bodyPr>
            <a:normAutofit/>
          </a:bodyPr>
          <a:lstStyle>
            <a:lvl1pPr>
              <a:lnSpc>
                <a:spcPts val="3300"/>
              </a:lnSpc>
              <a:defRPr sz="33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7C7068-A248-33E9-54FE-D949B589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00" y="1825625"/>
            <a:ext cx="3420000" cy="4351338"/>
          </a:xfrm>
        </p:spPr>
        <p:txBody>
          <a:bodyPr/>
          <a:lstStyle>
            <a:lvl1pPr marL="0" indent="0">
              <a:buNone/>
              <a:defRPr sz="2400"/>
            </a:lvl1pPr>
            <a:lvl2pPr marL="182563" indent="-174625">
              <a:buFont typeface="Arial" panose="020B0604020202020204" pitchFamily="34" charset="0"/>
              <a:buChar char="•"/>
              <a:tabLst/>
              <a:defRPr sz="2000"/>
            </a:lvl2pPr>
            <a:lvl3pPr marL="7938" indent="0">
              <a:buNone/>
              <a:tabLst/>
              <a:defRPr sz="2000"/>
            </a:lvl3pPr>
            <a:lvl4pPr marL="7938" indent="0">
              <a:buNone/>
              <a:tabLst/>
              <a:defRPr/>
            </a:lvl4pPr>
            <a:lvl5pPr marL="7938" indent="0">
              <a:buNone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2E18C2-537E-5E3B-A255-7E9641BE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63CB3B-40D2-1120-D81C-CD866024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DA375A-1F91-D414-89B1-A09DEC9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2029-AFBF-E249-87F5-72159FF107D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8E6013-A065-9595-F2C7-93AD6E8C3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1803" y="-615740"/>
            <a:ext cx="1861637" cy="13714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C0E3886-87A4-0E29-08D0-A219090934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61998" y="4460197"/>
            <a:ext cx="2189753" cy="2261278"/>
          </a:xfrm>
          <a:prstGeom prst="rect">
            <a:avLst/>
          </a:prstGeom>
        </p:spPr>
      </p:pic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EADE09D-863A-4AA8-97BE-F96538A81E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94400" y="1825625"/>
            <a:ext cx="3420000" cy="4351338"/>
          </a:xfrm>
        </p:spPr>
        <p:txBody>
          <a:bodyPr/>
          <a:lstStyle>
            <a:lvl1pPr marL="0" indent="0">
              <a:buNone/>
              <a:defRPr sz="2400"/>
            </a:lvl1pPr>
            <a:lvl2pPr marL="182563" indent="-174625">
              <a:buFont typeface="Arial" panose="020B0604020202020204" pitchFamily="34" charset="0"/>
              <a:buChar char="•"/>
              <a:tabLst/>
              <a:defRPr sz="2000"/>
            </a:lvl2pPr>
            <a:lvl3pPr marL="7938" indent="0">
              <a:buNone/>
              <a:tabLst/>
              <a:defRPr sz="2000"/>
            </a:lvl3pPr>
            <a:lvl4pPr marL="7938" indent="0">
              <a:buNone/>
              <a:tabLst/>
              <a:defRPr/>
            </a:lvl4pPr>
            <a:lvl5pPr marL="7938" indent="0">
              <a:buNone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0D2A16E-26D4-8188-BFCD-9484875670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46600" y="1825625"/>
            <a:ext cx="3420000" cy="4351338"/>
          </a:xfrm>
        </p:spPr>
        <p:txBody>
          <a:bodyPr/>
          <a:lstStyle>
            <a:lvl1pPr marL="0" indent="0">
              <a:buNone/>
              <a:defRPr sz="2400"/>
            </a:lvl1pPr>
            <a:lvl2pPr marL="182563" indent="-174625">
              <a:buFont typeface="Arial" panose="020B0604020202020204" pitchFamily="34" charset="0"/>
              <a:buChar char="•"/>
              <a:tabLst/>
              <a:defRPr sz="2000"/>
            </a:lvl2pPr>
            <a:lvl3pPr marL="7938" indent="0">
              <a:buNone/>
              <a:tabLst/>
              <a:defRPr sz="2000"/>
            </a:lvl3pPr>
            <a:lvl4pPr marL="7938" indent="0">
              <a:buNone/>
              <a:tabLst/>
              <a:defRPr/>
            </a:lvl4pPr>
            <a:lvl5pPr marL="7938" indent="0">
              <a:buNone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52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97B426-E5A5-8C63-3F9E-B0A89468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EE8DF1-698A-E13B-6424-F8FF7DC4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00321E-B7EF-0023-C2B0-2C60E14BD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fi-FI"/>
              <a:t>12.2.2025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CB7739-C8BD-5356-D14E-C50151FFB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fi-FI"/>
              <a:t>Susanna Mäki-Overteyns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180C3-F84E-7938-E4C4-05E4B8D3B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FE712029-AFBF-E249-87F5-72159FF107D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A black background with a black sun&#10;&#10;AI-generated content may be incorrect.">
            <a:extLst>
              <a:ext uri="{FF2B5EF4-FFF2-40B4-BE49-F238E27FC236}">
                <a16:creationId xmlns:a16="http://schemas.microsoft.com/office/drawing/2014/main" id="{6A62D3F6-47F0-9EE4-1E98-4176A83FD0E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5400000">
            <a:off x="-1055537" y="1618187"/>
            <a:ext cx="2995200" cy="4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4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6" r:id="rId5"/>
    <p:sldLayoutId id="2147483654" r:id="rId6"/>
    <p:sldLayoutId id="2147483652" r:id="rId7"/>
    <p:sldLayoutId id="2147483651" r:id="rId8"/>
    <p:sldLayoutId id="2147483661" r:id="rId9"/>
    <p:sldLayoutId id="2147483662" r:id="rId10"/>
    <p:sldLayoutId id="2147483658" r:id="rId11"/>
    <p:sldLayoutId id="2147483655" r:id="rId12"/>
    <p:sldLayoutId id="2147483653" r:id="rId13"/>
    <p:sldLayoutId id="214748366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inlex.fi/fi/lainsaadanto/2025/511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julkaisut.valtioneuvosto.fi/bitstream/handle/10024/165054/OKM_2023_28.pdf?sequence=1&amp;isAllowed=y" TargetMode="External"/><Relationship Id="rId3" Type="http://schemas.openxmlformats.org/officeDocument/2006/relationships/hyperlink" Target="http://urn.fi/URN:ISBN:978-952-383-592-4" TargetMode="External"/><Relationship Id="rId7" Type="http://schemas.openxmlformats.org/officeDocument/2006/relationships/hyperlink" Target="https://julkaisut.valtioneuvosto.fi/handle/10024/163757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julkaisut.valtioneuvosto.fi/bitstream/handle/10024/164637/VN_2023_7.pdf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julkaisut.valtioneuvosto.fi/handle/10024/165946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2.jp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3.xml"/><Relationship Id="rId18" Type="http://schemas.openxmlformats.org/officeDocument/2006/relationships/slide" Target="slide40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1.xml"/><Relationship Id="rId7" Type="http://schemas.openxmlformats.org/officeDocument/2006/relationships/slide" Target="slide12.xml"/><Relationship Id="rId12" Type="http://schemas.openxmlformats.org/officeDocument/2006/relationships/slide" Target="slide32.xml"/><Relationship Id="rId17" Type="http://schemas.openxmlformats.org/officeDocument/2006/relationships/slide" Target="slide3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37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0.xml"/><Relationship Id="rId11" Type="http://schemas.openxmlformats.org/officeDocument/2006/relationships/slide" Target="slide31.xml"/><Relationship Id="rId24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slide" Target="slide3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8.xml"/><Relationship Id="rId19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5.xml"/><Relationship Id="rId14" Type="http://schemas.openxmlformats.org/officeDocument/2006/relationships/slide" Target="slide34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pore.fi/julkaisut/kulttuuria-kartalla-ii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%20antti.huntus@taike.fi" TargetMode="External"/><Relationship Id="rId2" Type="http://schemas.openxmlformats.org/officeDocument/2006/relationships/hyperlink" Target="mailto:henri.terho@taike.fi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ike.fi/fi/uutiset/uudessa-podcastissa-puhutaan-taiteen-ja-kulttuurin-tekijoiden-hyvinvoinnista-kunnissa" TargetMode="External"/><Relationship Id="rId2" Type="http://schemas.openxmlformats.org/officeDocument/2006/relationships/hyperlink" Target="https://www.espoo.fi/fi/yhteistuumin-kuntien-kulttuuritoiminnan-yhteyspiste/kuntien-kulttuuritoiminnan-tietopankki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aike.fi/fi/taike-vaikuttaa/asiantuntijapalvelut/kuntayhteistyo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aikusydan.turkuamk.fi/" TargetMode="External"/><Relationship Id="rId2" Type="http://schemas.openxmlformats.org/officeDocument/2006/relationships/hyperlink" Target="https://www.cupore.fi/tutkimushankkeet/kunnat-ja-alueet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kulttuurihyvinvointipooli.fi/kunta-ja-aluevaalit-202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julkaisut/2025/2305-mita-kuntapaattajan-tulee-tietaa-hyvinvointi-ja-sivistyspalveluista" TargetMode="External"/><Relationship Id="rId2" Type="http://schemas.openxmlformats.org/officeDocument/2006/relationships/hyperlink" Target="https://www.kuntaliitto.fi/valtuutettu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kuntaliitto.fi/julkaisut/2025/2306-ohjeita-kunnan-nuorisovaltuuston-perustamiseen-ja-toimintasaannon-laatimiseen" TargetMode="External"/><Relationship Id="rId4" Type="http://schemas.openxmlformats.org/officeDocument/2006/relationships/hyperlink" Target="https://www.kuntaliitto.fi/julkaisut/2025/2308-mika-ihmeen-hyte-luottamushenkiloopas-hyvinvoinnin-ja-terveyden-edistamisest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julkaisut/2025/2313-kuntien-ja-hyvinvointialueiden-yhteistyo-ja-yhdyspinnat" TargetMode="External"/><Relationship Id="rId2" Type="http://schemas.openxmlformats.org/officeDocument/2006/relationships/hyperlink" Target="https://www.kuntaliitto.fi/valtuutettu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ur03.safelinks.protection.outlook.com/?url=https%3A%2F%2Fwww.kuntaliitto.fi%2Fsites%2Fdefault%2Ffiles%2Fmedia%2Ffile%2FOhjeita%2520kunnan%2520nuorisovaltuuston%2520perustamiseen%2520ja%2520toimintas%25C3%25A4%25C3%25A4nn%25C3%25B6n%2520laatimiseen_Kuntaliitto_luottamushenkil%25C3%25B6t.pdf&amp;data=05%7C02%7Ctaina.laitinen%40taike.fi%7Cd505a09dfcad46b6ea3e08dd986797de%7C7c14dfa4c0fc47259f0476a443deb095%7C0%7C0%7C638834293325340332%7CUnknown%7CTWFpbGZsb3d8eyJFbXB0eU1hcGkiOnRydWUsIlYiOiIwLjAuMDAwMCIsIlAiOiJXaW4zMiIsIkFOIjoiTWFpbCIsIldUIjoyfQ%3D%3D%7C0%7C%7C%7C&amp;sdata=KjeHUjW2ESLqEcWMLwlcFqjptacxvln9l1uUNOEXmF0%3D&amp;reserved=0" TargetMode="External"/><Relationship Id="rId4" Type="http://schemas.openxmlformats.org/officeDocument/2006/relationships/hyperlink" Target="https://www.kuntaliitto.fi/sites/default/files/media/file/Rasismi%20-%20tietoa%20kuntap%C3%A4%C3%A4tt%C3%A4jille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inlex.fi/fi/lainsaadanto/2019/16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insaadanto/2019/314" TargetMode="External"/><Relationship Id="rId2" Type="http://schemas.openxmlformats.org/officeDocument/2006/relationships/hyperlink" Target="https://finlex.fi/fi/lainsaadanto/2016/149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finlex.fi/fi/lainsaadanto/1998/632" TargetMode="External"/><Relationship Id="rId5" Type="http://schemas.openxmlformats.org/officeDocument/2006/relationships/hyperlink" Target="https://finlex.fi/fi/lainsaadanto/2020/1082" TargetMode="External"/><Relationship Id="rId4" Type="http://schemas.openxmlformats.org/officeDocument/2006/relationships/hyperlink" Target="https://finlex.fi/fi/lainsaadanto/1998/6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855298-8F50-A56F-96E8-B7DC79CED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>
                <a:latin typeface="Open Sans"/>
                <a:ea typeface="Open Sans"/>
                <a:cs typeface="Open Sans"/>
              </a:rPr>
              <a:t>Mitä kunnan luottamushenkilön on hyvä tietää taiteesta ja kulttuurista kunnissa?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BB4D14-8F5D-E33D-5ACD-D092B143B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Kesä 2025</a:t>
            </a:r>
          </a:p>
        </p:txBody>
      </p:sp>
    </p:spTree>
    <p:extLst>
      <p:ext uri="{BB962C8B-B14F-4D97-AF65-F5344CB8AC3E}">
        <p14:creationId xmlns:p14="http://schemas.microsoft.com/office/powerpoint/2010/main" val="369296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C053B-4139-DFFB-C2C7-A941785CF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F5FA4-2012-3767-B8BD-2AA9C62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Kulttuuritoiminta on jaettu vastuu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D34EB8-47B2-65DE-B945-8A3E9A25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Open Sans"/>
                <a:ea typeface="Open Sans"/>
                <a:cs typeface="Open Sans"/>
              </a:rPr>
              <a:t>Laki kuntien kulttuuritoiminnasta velvoittaa kulttuuritoiminnan järjestämiseen ja antaa perusteita järjestää monenlaista kulttuuritoimintaa</a:t>
            </a:r>
          </a:p>
          <a:p>
            <a:r>
              <a:rPr lang="fi-FI" dirty="0">
                <a:latin typeface="Open Sans"/>
                <a:ea typeface="Open Sans"/>
                <a:cs typeface="Open Sans"/>
                <a:hlinkClick r:id="rId2"/>
              </a:rPr>
              <a:t>Laki Taide- ja kulttuurivirastosta vahvistaa </a:t>
            </a:r>
            <a:r>
              <a:rPr lang="fi-FI" dirty="0">
                <a:latin typeface="Open Sans"/>
                <a:ea typeface="Open Sans"/>
                <a:cs typeface="Open Sans"/>
              </a:rPr>
              <a:t>kulttuurin edistämisen yhteisen tehtävän kuntien kanssa.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22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8359-9819-9FFD-9416-3D990B1F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3F4BDC-62A9-DB97-F8F8-63B112B7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Kulttuuritoiminta on jaettu vastuu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0103A6-A771-C75C-0000-6846573E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Vastuuta kulttuuritoiminnasta on myös (1.1.2026 tilanteen mukaisesti)</a:t>
            </a:r>
          </a:p>
          <a:p>
            <a:pPr lvl="1"/>
            <a:r>
              <a:rPr lang="fi-FI" b="1" dirty="0"/>
              <a:t>Maakunnilla</a:t>
            </a:r>
            <a:r>
              <a:rPr lang="fi-FI" dirty="0"/>
              <a:t> – kulttuurin huomioiminen kaikessa alueellisessa strategiatyössä</a:t>
            </a:r>
          </a:p>
          <a:p>
            <a:pPr lvl="1"/>
            <a:r>
              <a:rPr lang="fi-FI" b="1" dirty="0"/>
              <a:t>Elinvoimakeskuksilla</a:t>
            </a:r>
            <a:r>
              <a:rPr lang="fi-FI" dirty="0"/>
              <a:t> – kulttuurin edistäminen yhteistyössä muiden viranomaisten kanssa, kulttuurin ja luovien alojen yhteistyö ja verkostot</a:t>
            </a:r>
          </a:p>
          <a:p>
            <a:pPr lvl="1"/>
            <a:r>
              <a:rPr lang="fi-FI" b="1" dirty="0"/>
              <a:t>Lupa- ja valvontavirastolla </a:t>
            </a:r>
            <a:r>
              <a:rPr lang="fi-FI" dirty="0"/>
              <a:t>– kirjastotehtävien koordinointi ja peruspalvelujen arviointi myös kulttuuripalvelujen saavutettavuuden osalta</a:t>
            </a:r>
          </a:p>
          <a:p>
            <a:pPr lvl="1"/>
            <a:r>
              <a:rPr lang="fi-FI" b="1" dirty="0"/>
              <a:t>Hyvinvointialueilla</a:t>
            </a:r>
            <a:r>
              <a:rPr lang="fi-FI" dirty="0"/>
              <a:t> – lakisääteistä yhteistyötä kuntien ja järjestöjen kanssa asukkaiden hyvinvoinnin ja terveyden edistämisessä kulttuurin keinoin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662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750BC-D333-B5F6-052A-36C3DECD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hlinkClick r:id="rId3"/>
            <a:extLst>
              <a:ext uri="{FF2B5EF4-FFF2-40B4-BE49-F238E27FC236}">
                <a16:creationId xmlns:a16="http://schemas.microsoft.com/office/drawing/2014/main" id="{50011706-F51A-054C-9F67-540495776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21" y="2362662"/>
            <a:ext cx="1055410" cy="149350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D05836E-2CF8-1802-47CF-3F911887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Taide- ja kulttuuripolitiikan keskeiset dokumentit kuntapäättäjälle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F0F5E-334C-6E13-458D-F6D3949C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00" y="3966309"/>
            <a:ext cx="2382600" cy="1081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hlinkClick r:id="rId5"/>
              </a:rPr>
              <a:t>Kulttuuripoliittinen selonteko </a:t>
            </a:r>
            <a:r>
              <a:rPr lang="fi-FI" b="0" dirty="0"/>
              <a:t>on valtion taide- ja kulttuuripolitiikan pitkän aikavälin strategia.</a:t>
            </a:r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14635D-9A43-78AE-9564-E328A0DA00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6"/>
              </a:rPr>
              <a:t>Kulttuuriperintö-strategiassa</a:t>
            </a:r>
            <a:r>
              <a:rPr lang="en-GB" dirty="0"/>
              <a:t> </a:t>
            </a:r>
            <a:r>
              <a:rPr lang="en-GB" b="0" dirty="0" err="1"/>
              <a:t>tarkastellaan</a:t>
            </a:r>
            <a:r>
              <a:rPr lang="en-GB" b="0" dirty="0"/>
              <a:t> </a:t>
            </a:r>
            <a:r>
              <a:rPr lang="en-GB" b="0" dirty="0" err="1"/>
              <a:t>kulttuuriperinnön</a:t>
            </a:r>
            <a:r>
              <a:rPr lang="en-GB" b="0" dirty="0"/>
              <a:t> </a:t>
            </a:r>
            <a:r>
              <a:rPr lang="en-GB" b="0" dirty="0" err="1"/>
              <a:t>merkitystä</a:t>
            </a:r>
            <a:r>
              <a:rPr lang="en-GB" b="0" dirty="0"/>
              <a:t> </a:t>
            </a:r>
            <a:r>
              <a:rPr lang="en-GB" b="0" dirty="0" err="1"/>
              <a:t>aineellisessa</a:t>
            </a:r>
            <a:r>
              <a:rPr lang="en-GB" b="0" dirty="0"/>
              <a:t>, </a:t>
            </a:r>
            <a:r>
              <a:rPr lang="en-GB" b="0" dirty="0" err="1"/>
              <a:t>aineettomassa</a:t>
            </a:r>
            <a:r>
              <a:rPr lang="en-GB" b="0" dirty="0"/>
              <a:t>, </a:t>
            </a:r>
            <a:r>
              <a:rPr lang="en-GB" b="0" dirty="0" err="1"/>
              <a:t>digitaalisessa</a:t>
            </a:r>
            <a:r>
              <a:rPr lang="en-GB" b="0" dirty="0"/>
              <a:t> </a:t>
            </a:r>
            <a:r>
              <a:rPr lang="en-GB" b="0" dirty="0" err="1"/>
              <a:t>ja</a:t>
            </a:r>
            <a:r>
              <a:rPr lang="en-GB" b="0" dirty="0"/>
              <a:t> </a:t>
            </a:r>
            <a:r>
              <a:rPr lang="en-GB" b="0" dirty="0" err="1"/>
              <a:t>kulttuuri</a:t>
            </a:r>
            <a:r>
              <a:rPr lang="en-GB" b="0" dirty="0"/>
              <a:t>- </a:t>
            </a:r>
            <a:r>
              <a:rPr lang="en-GB" b="0" dirty="0" err="1"/>
              <a:t>ja</a:t>
            </a:r>
            <a:r>
              <a:rPr lang="en-GB" b="0" dirty="0"/>
              <a:t> </a:t>
            </a:r>
            <a:r>
              <a:rPr lang="en-GB" b="0" dirty="0" err="1"/>
              <a:t>luonnonympäristöjen</a:t>
            </a:r>
            <a:r>
              <a:rPr lang="en-GB" b="0" dirty="0"/>
              <a:t> </a:t>
            </a:r>
            <a:r>
              <a:rPr lang="en-GB" b="0" dirty="0" err="1"/>
              <a:t>muodossa</a:t>
            </a:r>
            <a:r>
              <a:rPr lang="en-GB" b="0" dirty="0"/>
              <a:t>.</a:t>
            </a:r>
            <a:endParaRPr lang="en-FI" b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E22197-266C-808A-DA63-FC87784E62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7"/>
              </a:rPr>
              <a:t>Suomen </a:t>
            </a:r>
            <a:r>
              <a:rPr lang="en-GB" dirty="0" err="1">
                <a:hlinkClick r:id="rId7"/>
              </a:rPr>
              <a:t>arkkitehtuuripoliittinen</a:t>
            </a:r>
            <a:r>
              <a:rPr lang="en-GB" dirty="0">
                <a:hlinkClick r:id="rId7"/>
              </a:rPr>
              <a:t> </a:t>
            </a:r>
            <a:r>
              <a:rPr lang="en-GB" dirty="0" err="1">
                <a:hlinkClick r:id="rId7"/>
              </a:rPr>
              <a:t>ohjelma</a:t>
            </a:r>
            <a:r>
              <a:rPr lang="en-GB" dirty="0">
                <a:hlinkClick r:id="rId7"/>
              </a:rPr>
              <a:t> 2022–2035 </a:t>
            </a:r>
            <a:r>
              <a:rPr lang="en-GB" b="0" dirty="0" err="1"/>
              <a:t>tarjoaa</a:t>
            </a:r>
            <a:r>
              <a:rPr lang="en-GB" b="0" dirty="0"/>
              <a:t> </a:t>
            </a:r>
            <a:r>
              <a:rPr lang="en-GB" b="0" dirty="0" err="1"/>
              <a:t>kokonaisvaltaisen</a:t>
            </a:r>
            <a:r>
              <a:rPr lang="en-GB" b="0" dirty="0"/>
              <a:t> </a:t>
            </a:r>
            <a:r>
              <a:rPr lang="en-GB" b="0" dirty="0" err="1"/>
              <a:t>näkökulman</a:t>
            </a:r>
            <a:r>
              <a:rPr lang="en-GB" b="0" dirty="0"/>
              <a:t> </a:t>
            </a:r>
            <a:r>
              <a:rPr lang="en-GB" b="0" dirty="0" err="1"/>
              <a:t>rakennetun</a:t>
            </a:r>
            <a:r>
              <a:rPr lang="en-GB" b="0" dirty="0"/>
              <a:t> </a:t>
            </a:r>
            <a:r>
              <a:rPr lang="en-GB" b="0" dirty="0" err="1"/>
              <a:t>ympäristön</a:t>
            </a:r>
            <a:r>
              <a:rPr lang="en-GB" b="0" dirty="0"/>
              <a:t> </a:t>
            </a:r>
            <a:r>
              <a:rPr lang="en-GB" b="0" dirty="0" err="1"/>
              <a:t>tavoitteelliseen</a:t>
            </a:r>
            <a:r>
              <a:rPr lang="en-GB" b="0" dirty="0"/>
              <a:t> </a:t>
            </a:r>
            <a:r>
              <a:rPr lang="en-GB" b="0" dirty="0" err="1"/>
              <a:t>kehittämiseen</a:t>
            </a:r>
            <a:endParaRPr lang="en-GB" b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2BAB00-0BA3-76D9-277E-0E9C959571D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8"/>
              </a:rPr>
              <a:t>Taide, kulttuuri ja moninainen Suomi </a:t>
            </a:r>
            <a:r>
              <a:rPr lang="fi-FI" b="0" dirty="0"/>
              <a:t>ohjelman tavoitteena on huomioida Suomen väestön moninaistuminen kaikessa taide- ja kulttuuri-poliittisessa suunnittelussa ja päätöksenteossa.</a:t>
            </a:r>
          </a:p>
        </p:txBody>
      </p:sp>
      <p:pic>
        <p:nvPicPr>
          <p:cNvPr id="19" name="Picture Placeholder 18">
            <a:hlinkClick r:id="rId5"/>
            <a:extLst>
              <a:ext uri="{FF2B5EF4-FFF2-40B4-BE49-F238E27FC236}">
                <a16:creationId xmlns:a16="http://schemas.microsoft.com/office/drawing/2014/main" id="{433FBE99-5035-90D8-DA19-4ED4E4A38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/>
          <a:srcRect l="57" r="57"/>
          <a:stretch>
            <a:fillRect/>
          </a:stretch>
        </p:blipFill>
        <p:spPr>
          <a:xfrm>
            <a:off x="1198564" y="1793874"/>
            <a:ext cx="1055410" cy="1492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Placeholder 20">
            <a:hlinkClick r:id="rId6"/>
            <a:extLst>
              <a:ext uri="{FF2B5EF4-FFF2-40B4-BE49-F238E27FC236}">
                <a16:creationId xmlns:a16="http://schemas.microsoft.com/office/drawing/2014/main" id="{64B823C2-6CB0-028F-0BD4-3E663C0DC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0"/>
          <a:srcRect l="2958" r="2958"/>
          <a:stretch>
            <a:fillRect/>
          </a:stretch>
        </p:blipFill>
        <p:spPr/>
      </p:pic>
      <p:pic>
        <p:nvPicPr>
          <p:cNvPr id="23" name="Picture Placeholder 22">
            <a:hlinkClick r:id="rId7"/>
            <a:extLst>
              <a:ext uri="{FF2B5EF4-FFF2-40B4-BE49-F238E27FC236}">
                <a16:creationId xmlns:a16="http://schemas.microsoft.com/office/drawing/2014/main" id="{F67E6BB2-262C-0113-6F65-4E5909D89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/>
          <a:srcRect l="2884" r="2884"/>
          <a:stretch>
            <a:fillRect/>
          </a:stretch>
        </p:blipFill>
        <p:spPr/>
      </p:pic>
      <p:pic>
        <p:nvPicPr>
          <p:cNvPr id="25" name="Picture Placeholder 24">
            <a:hlinkClick r:id="rId8"/>
            <a:extLst>
              <a:ext uri="{FF2B5EF4-FFF2-40B4-BE49-F238E27FC236}">
                <a16:creationId xmlns:a16="http://schemas.microsoft.com/office/drawing/2014/main" id="{512209ED-5705-E587-3B39-981EFB197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2"/>
          <a:srcRect l="3250" r="3250"/>
          <a:stretch>
            <a:fillRect/>
          </a:stretch>
        </p:blipFill>
        <p:spPr/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4CA91E54-ED10-5A16-7AA9-EF011BFF3A76}"/>
              </a:ext>
            </a:extLst>
          </p:cNvPr>
          <p:cNvSpPr txBox="1">
            <a:spLocks/>
          </p:cNvSpPr>
          <p:nvPr/>
        </p:nvSpPr>
        <p:spPr>
          <a:xfrm>
            <a:off x="1198800" y="5017868"/>
            <a:ext cx="2382600" cy="1940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i-FI" dirty="0">
                <a:hlinkClick r:id="rId3"/>
              </a:rPr>
              <a:t>Luovan talouden kasvustrategia 2025–2030 </a:t>
            </a:r>
            <a:r>
              <a:rPr lang="fi-FI" b="0" dirty="0"/>
              <a:t>sisältää julkisen sektorin toimenpiteitä luovan talouden yritysten kasvun ja kansainvälistymisen mahdollistamiseksi.</a:t>
            </a:r>
          </a:p>
        </p:txBody>
      </p:sp>
    </p:spTree>
    <p:extLst>
      <p:ext uri="{BB962C8B-B14F-4D97-AF65-F5344CB8AC3E}">
        <p14:creationId xmlns:p14="http://schemas.microsoft.com/office/powerpoint/2010/main" val="197561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56AD-9BD7-7BA6-6CB9-594ACEF7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70E94C5-217F-5700-7326-7449E20CD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799" y="6129338"/>
            <a:ext cx="10643951" cy="728662"/>
          </a:xfrm>
        </p:spPr>
        <p:txBody>
          <a:bodyPr/>
          <a:lstStyle/>
          <a:p>
            <a:r>
              <a:rPr lang="fi-FI">
                <a:solidFill>
                  <a:srgbClr val="3F3F3F"/>
                </a:solidFill>
                <a:effectLst/>
              </a:rPr>
              <a:t>Olavi Koponen. Kuva: Kai Widell</a:t>
            </a:r>
          </a:p>
        </p:txBody>
      </p:sp>
      <p:pic>
        <p:nvPicPr>
          <p:cNvPr id="13" name="Content Placeholder 12" descr="Henkilö seisoo paljain jaloin kivilattialla. Lattiassa on sinisiä hippusia.">
            <a:extLst>
              <a:ext uri="{FF2B5EF4-FFF2-40B4-BE49-F238E27FC236}">
                <a16:creationId xmlns:a16="http://schemas.microsoft.com/office/drawing/2014/main" id="{22C6D356-05E5-E91C-3B61-1FD76E8E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329382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D4A2F-43CD-166B-0584-FB275EF9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DBE173D-D4D2-9ACC-E195-72F3BF40F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/>
              <a:t>Kulttuuritoiminnan rahoitus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59E3E6B-EA6B-CCB4-677B-8130BC804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070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4D3B4-1EC4-BDF0-1115-1228DFF9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D63DE4-BE72-B335-BCA1-7600A96D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Rahoitusta valtiolta, kunnilta, säätiöltä ja yksityisiltä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277394-F91B-2277-FFBB-22C0C06A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Kulttuuritoiminnan julkisen rahoituksen vastuu on jaettu valtion ja kuntien kesken. Tällä pyritään turvaamaan kulttuurin alueellinen saatavuus maan eri osissa.</a:t>
            </a:r>
          </a:p>
          <a:p>
            <a:r>
              <a:rPr lang="fi-FI"/>
              <a:t>Yhteensä valtio ja kunnat käyttävät kulttuuriin vuosittain yli miljardin.</a:t>
            </a:r>
          </a:p>
          <a:p>
            <a:r>
              <a:rPr lang="fi-FI"/>
              <a:t>Kunnat käyttävät kulttuuriin keskimäärin alle kaksi prosenttia menoistaan. </a:t>
            </a:r>
          </a:p>
          <a:p>
            <a:r>
              <a:rPr lang="fi-FI"/>
              <a:t>Kulttuurin osuus valtion talousarvion menoista on ollut pitkään 0,8 % </a:t>
            </a:r>
          </a:p>
        </p:txBody>
      </p:sp>
    </p:spTree>
    <p:extLst>
      <p:ext uri="{BB962C8B-B14F-4D97-AF65-F5344CB8AC3E}">
        <p14:creationId xmlns:p14="http://schemas.microsoft.com/office/powerpoint/2010/main" val="182628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A844-7838-22EE-6625-874226E27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93122-5EC3-556D-7FF3-2C2C0D1E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Rahoitusta valtiolta, kunnilta, säätiöltä ja yksityisiltä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10C564-A21C-222E-9540-57A1F4EBB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Opetus- ja kulttuuriministeriö myöntää kunnille valtionosuuksia ammattimaisille esittävän taiteen yhteisöille, kuten kaupunginteattereille ja -orkestereille, sekä museoille.</a:t>
            </a:r>
          </a:p>
          <a:p>
            <a:r>
              <a:rPr lang="fi-FI"/>
              <a:t>Opetus- ja kulttuuriministeriö, Taike ja Museovirasto myöntävät harkinnanvaraisia valtionavustuksia ammattimaisille taiteen yhteisöille, esimerkiksi vapaille teatteriryhmille ja taidegallerioille.</a:t>
            </a:r>
          </a:p>
          <a:p>
            <a:r>
              <a:rPr lang="fi-FI"/>
              <a:t>Säätiöiden rahoitus taiteelle ja kulttuurille vuonna 2023 oli yhteensä 85 m€.</a:t>
            </a:r>
          </a:p>
          <a:p>
            <a:r>
              <a:rPr lang="fi-FI"/>
              <a:t>Yksityinen kulutus on suurin tulonlähde taiteelle, mutta sen määrä vaihtelee suuresti taiteenaloittain.</a:t>
            </a:r>
          </a:p>
        </p:txBody>
      </p:sp>
    </p:spTree>
    <p:extLst>
      <p:ext uri="{BB962C8B-B14F-4D97-AF65-F5344CB8AC3E}">
        <p14:creationId xmlns:p14="http://schemas.microsoft.com/office/powerpoint/2010/main" val="171757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DFDB1-BA69-CED0-881D-6183492EA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74726CF-AC6F-FDFD-B265-674DCF6C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9" y="365125"/>
            <a:ext cx="10620375" cy="1325563"/>
          </a:xfrm>
        </p:spPr>
        <p:txBody>
          <a:bodyPr/>
          <a:lstStyle/>
          <a:p>
            <a:r>
              <a:rPr lang="fi-FI"/>
              <a:t>Rahoitusta valtiolta, kunnilta, säätiöltä ja yksityisiltä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9BD0C5-9A41-6A6B-A41A-E6670CEE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77" y="1376313"/>
            <a:ext cx="6811947" cy="3271101"/>
          </a:xfrm>
        </p:spPr>
        <p:txBody>
          <a:bodyPr anchor="ctr"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fi-FI" sz="2400" dirty="0"/>
              <a:t>Yksityisen rahoituksen ja kulutuksen kokonaismäärä on arvio, mutta esimerkiksi kirjallisuuden ja musiikin vuosikulutus on noin 300 m€ kumpikin. Joidenkin arvioiden mukaan kotitaloudet käyttävät kulttuuriin jopa 6,4 miljardia euroa vuodessa.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76CE7E-5084-03A9-7BF2-2B70B7EFC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454426"/>
              </p:ext>
            </p:extLst>
          </p:nvPr>
        </p:nvGraphicFramePr>
        <p:xfrm>
          <a:off x="1159510" y="729258"/>
          <a:ext cx="10620377" cy="596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091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95BD3-C77B-B25C-B8F1-1DECD72DD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F05D0-A06F-9CE8-4304-6AFFD09D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Taiteen vapaan kentän yhteisöjen rahoitus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A15FFB-A7FE-0A28-3361-B8B115DD0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Taike myöntää taiteen yleisavustuksia vuosittain</a:t>
            </a:r>
          </a:p>
          <a:p>
            <a:pPr lvl="1"/>
            <a:r>
              <a:rPr lang="fi-FI"/>
              <a:t>n. 13,7 miljoonaa euroa</a:t>
            </a:r>
          </a:p>
          <a:p>
            <a:pPr lvl="1"/>
            <a:r>
              <a:rPr lang="fi-FI"/>
              <a:t>vuonna 2025 yhteensä 193 yhteisölle</a:t>
            </a:r>
          </a:p>
          <a:p>
            <a:pPr lvl="1"/>
            <a:r>
              <a:rPr lang="fi-FI"/>
              <a:t>Tuet kohdistuivat 35 kuntaan vuonna 2025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35C95-2224-1D93-3894-2E774BE544D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err="1"/>
              <a:t>Taiken</a:t>
            </a:r>
            <a:r>
              <a:rPr lang="en-GB"/>
              <a:t> </a:t>
            </a:r>
            <a:r>
              <a:rPr lang="en-GB" err="1"/>
              <a:t>rahoittamien</a:t>
            </a:r>
            <a:r>
              <a:rPr lang="en-GB"/>
              <a:t> </a:t>
            </a:r>
            <a:r>
              <a:rPr lang="en-GB" err="1"/>
              <a:t>yhteisöjen</a:t>
            </a:r>
            <a:r>
              <a:rPr lang="en-GB"/>
              <a:t> </a:t>
            </a:r>
            <a:r>
              <a:rPr lang="en-GB" err="1"/>
              <a:t>yhteenlaskettu</a:t>
            </a:r>
            <a:r>
              <a:rPr lang="en-GB"/>
              <a:t> </a:t>
            </a:r>
            <a:r>
              <a:rPr lang="en-GB" err="1"/>
              <a:t>liikevaihto</a:t>
            </a:r>
            <a:endParaRPr lang="en-GB"/>
          </a:p>
          <a:p>
            <a:pPr lvl="1"/>
            <a:r>
              <a:rPr lang="en-GB"/>
              <a:t>n. 100 </a:t>
            </a:r>
            <a:r>
              <a:rPr lang="en-GB" err="1"/>
              <a:t>miljoonaa</a:t>
            </a:r>
            <a:r>
              <a:rPr lang="en-GB"/>
              <a:t> </a:t>
            </a:r>
            <a:r>
              <a:rPr lang="en-GB" err="1"/>
              <a:t>euroa</a:t>
            </a:r>
            <a:endParaRPr lang="en-GB"/>
          </a:p>
          <a:p>
            <a:pPr lvl="1"/>
            <a:r>
              <a:rPr lang="en-GB" err="1"/>
              <a:t>Valtion</a:t>
            </a:r>
            <a:r>
              <a:rPr lang="en-GB"/>
              <a:t> </a:t>
            </a:r>
            <a:r>
              <a:rPr lang="en-GB" err="1"/>
              <a:t>rahoitus</a:t>
            </a:r>
            <a:r>
              <a:rPr lang="en-GB"/>
              <a:t> </a:t>
            </a:r>
            <a:r>
              <a:rPr lang="en-GB" err="1"/>
              <a:t>yhteensä</a:t>
            </a:r>
            <a:r>
              <a:rPr lang="en-GB"/>
              <a:t> </a:t>
            </a:r>
            <a:r>
              <a:rPr lang="en-GB" err="1"/>
              <a:t>keskimäärin</a:t>
            </a:r>
            <a:r>
              <a:rPr lang="en-GB"/>
              <a:t> 38 %</a:t>
            </a:r>
          </a:p>
          <a:p>
            <a:pPr lvl="1"/>
            <a:r>
              <a:rPr lang="en-GB" err="1"/>
              <a:t>Kuntarahoitus</a:t>
            </a:r>
            <a:r>
              <a:rPr lang="en-GB"/>
              <a:t> </a:t>
            </a:r>
            <a:r>
              <a:rPr lang="en-GB" err="1"/>
              <a:t>yhteensä</a:t>
            </a:r>
            <a:r>
              <a:rPr lang="en-GB"/>
              <a:t> </a:t>
            </a:r>
            <a:r>
              <a:rPr lang="en-GB" err="1"/>
              <a:t>keskimäärin</a:t>
            </a:r>
            <a:r>
              <a:rPr lang="en-GB"/>
              <a:t> 12 %</a:t>
            </a:r>
          </a:p>
          <a:p>
            <a:pPr lvl="1"/>
            <a:endParaRPr lang="en-GB"/>
          </a:p>
          <a:p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194BBC-C403-BAEE-FBF6-D3FBF3FB7F2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err="1"/>
              <a:t>Taiken</a:t>
            </a:r>
            <a:r>
              <a:rPr lang="en-GB"/>
              <a:t> </a:t>
            </a:r>
            <a:r>
              <a:rPr lang="en-GB" err="1"/>
              <a:t>rahoittamien</a:t>
            </a:r>
            <a:r>
              <a:rPr lang="en-GB"/>
              <a:t> </a:t>
            </a:r>
            <a:r>
              <a:rPr lang="en-GB" err="1"/>
              <a:t>yhteisöjen</a:t>
            </a:r>
            <a:r>
              <a:rPr lang="en-GB"/>
              <a:t> </a:t>
            </a:r>
            <a:r>
              <a:rPr lang="en-GB" err="1"/>
              <a:t>kunnilta</a:t>
            </a:r>
            <a:r>
              <a:rPr lang="en-GB"/>
              <a:t> </a:t>
            </a:r>
            <a:r>
              <a:rPr lang="en-GB" err="1"/>
              <a:t>saama</a:t>
            </a:r>
            <a:r>
              <a:rPr lang="en-GB"/>
              <a:t> </a:t>
            </a:r>
            <a:r>
              <a:rPr lang="en-GB" err="1"/>
              <a:t>rahoitus</a:t>
            </a:r>
            <a:endParaRPr lang="en-GB"/>
          </a:p>
          <a:p>
            <a:pPr lvl="1"/>
            <a:r>
              <a:rPr lang="en-GB"/>
              <a:t>n. 5,9 </a:t>
            </a:r>
            <a:r>
              <a:rPr lang="en-GB" err="1"/>
              <a:t>miljoonaa</a:t>
            </a:r>
            <a:r>
              <a:rPr lang="en-GB"/>
              <a:t> </a:t>
            </a:r>
            <a:r>
              <a:rPr lang="en-GB" err="1"/>
              <a:t>euroa</a:t>
            </a:r>
            <a:endParaRPr lang="en-GB"/>
          </a:p>
          <a:p>
            <a:pPr lvl="1"/>
            <a:r>
              <a:rPr lang="en-GB"/>
              <a:t>n. 20 % </a:t>
            </a:r>
            <a:r>
              <a:rPr lang="en-GB" err="1"/>
              <a:t>ei</a:t>
            </a:r>
            <a:r>
              <a:rPr lang="en-GB"/>
              <a:t> </a:t>
            </a:r>
            <a:r>
              <a:rPr lang="en-GB" err="1"/>
              <a:t>saanut</a:t>
            </a:r>
            <a:r>
              <a:rPr lang="en-GB"/>
              <a:t> </a:t>
            </a:r>
            <a:r>
              <a:rPr lang="en-GB" err="1"/>
              <a:t>lainkaan</a:t>
            </a:r>
            <a:r>
              <a:rPr lang="en-GB"/>
              <a:t> </a:t>
            </a:r>
            <a:r>
              <a:rPr lang="en-GB" err="1"/>
              <a:t>rahoitusta</a:t>
            </a:r>
            <a:r>
              <a:rPr lang="en-GB"/>
              <a:t> </a:t>
            </a:r>
            <a:r>
              <a:rPr lang="en-GB" err="1"/>
              <a:t>kotikunnaltaan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088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D4D9-E3E5-F38D-0F08-CB4E69A5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>
                <a:solidFill>
                  <a:schemeClr val="bg1"/>
                </a:solidFill>
              </a:rPr>
              <a:t>Esimerkki</a:t>
            </a:r>
            <a:r>
              <a:rPr lang="en-GB">
                <a:solidFill>
                  <a:schemeClr val="bg1"/>
                </a:solidFill>
              </a:rPr>
              <a:t>: </a:t>
            </a:r>
            <a:r>
              <a:rPr lang="en-GB" err="1">
                <a:solidFill>
                  <a:schemeClr val="bg1"/>
                </a:solidFill>
              </a:rPr>
              <a:t>Festivaaleilla</a:t>
            </a:r>
            <a:r>
              <a:rPr lang="en-GB">
                <a:solidFill>
                  <a:schemeClr val="bg1"/>
                </a:solidFill>
              </a:rPr>
              <a:t> on </a:t>
            </a:r>
            <a:r>
              <a:rPr lang="en-GB" err="1">
                <a:solidFill>
                  <a:schemeClr val="bg1"/>
                </a:solidFill>
              </a:rPr>
              <a:t>merkittäviä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aluetaloudellisia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vaikutuksia</a:t>
            </a:r>
            <a:endParaRPr lang="en-FI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ADFFE7-BB06-F22A-FE1E-8B06012E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90689"/>
            <a:ext cx="3442447" cy="34595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FI" sz="2400" b="1">
                <a:solidFill>
                  <a:schemeClr val="bg1"/>
                </a:solidFill>
              </a:rPr>
              <a:t>Festivaalitoiminta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37C89C8-3051-92E4-F20F-6E3AB6DB03A0}"/>
              </a:ext>
            </a:extLst>
          </p:cNvPr>
          <p:cNvSpPr txBox="1">
            <a:spLocks/>
          </p:cNvSpPr>
          <p:nvPr/>
        </p:nvSpPr>
        <p:spPr>
          <a:xfrm>
            <a:off x="3671047" y="2124075"/>
            <a:ext cx="2756647" cy="3459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err="1">
                <a:solidFill>
                  <a:schemeClr val="bg1"/>
                </a:solidFill>
              </a:rPr>
              <a:t>Suorat</a:t>
            </a:r>
            <a:r>
              <a:rPr lang="en-GB" sz="2400" b="1">
                <a:solidFill>
                  <a:schemeClr val="bg1"/>
                </a:solidFill>
              </a:rPr>
              <a:t> </a:t>
            </a:r>
            <a:r>
              <a:rPr lang="en-GB" sz="2400" b="1" err="1">
                <a:solidFill>
                  <a:schemeClr val="bg1"/>
                </a:solidFill>
              </a:rPr>
              <a:t>vaikutukset</a:t>
            </a:r>
            <a:endParaRPr lang="en-GB" sz="2400" b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err="1">
                <a:solidFill>
                  <a:schemeClr val="bg1"/>
                </a:solidFill>
              </a:rPr>
              <a:t>Palkkaus</a:t>
            </a:r>
            <a:r>
              <a:rPr lang="en-GB" sz="2400">
                <a:solidFill>
                  <a:schemeClr val="bg1"/>
                </a:solidFill>
              </a:rPr>
              <a:t>, </a:t>
            </a:r>
            <a:r>
              <a:rPr lang="en-GB" sz="2400" err="1">
                <a:solidFill>
                  <a:schemeClr val="bg1"/>
                </a:solidFill>
              </a:rPr>
              <a:t>tilojen</a:t>
            </a:r>
            <a:r>
              <a:rPr lang="en-GB" sz="2400">
                <a:solidFill>
                  <a:schemeClr val="bg1"/>
                </a:solidFill>
              </a:rPr>
              <a:t> </a:t>
            </a:r>
            <a:r>
              <a:rPr lang="en-GB" sz="2400" err="1">
                <a:solidFill>
                  <a:schemeClr val="bg1"/>
                </a:solidFill>
              </a:rPr>
              <a:t>vuokraus</a:t>
            </a:r>
            <a:r>
              <a:rPr lang="en-GB" sz="2400">
                <a:solidFill>
                  <a:schemeClr val="bg1"/>
                </a:solidFill>
              </a:rPr>
              <a:t>, </a:t>
            </a:r>
            <a:r>
              <a:rPr lang="en-GB" sz="2400" err="1">
                <a:solidFill>
                  <a:schemeClr val="bg1"/>
                </a:solidFill>
              </a:rPr>
              <a:t>palveluiden</a:t>
            </a:r>
            <a:r>
              <a:rPr lang="en-GB" sz="2400">
                <a:solidFill>
                  <a:schemeClr val="bg1"/>
                </a:solidFill>
              </a:rPr>
              <a:t> </a:t>
            </a:r>
            <a:r>
              <a:rPr lang="en-GB" sz="2400" err="1">
                <a:solidFill>
                  <a:schemeClr val="bg1"/>
                </a:solidFill>
              </a:rPr>
              <a:t>osto</a:t>
            </a:r>
            <a:r>
              <a:rPr lang="en-GB" sz="2400">
                <a:solidFill>
                  <a:schemeClr val="bg1"/>
                </a:solidFill>
              </a:rPr>
              <a:t>, </a:t>
            </a:r>
            <a:r>
              <a:rPr lang="en-GB" sz="2400" err="1">
                <a:solidFill>
                  <a:schemeClr val="bg1"/>
                </a:solidFill>
              </a:rPr>
              <a:t>investoinnit</a:t>
            </a:r>
            <a:endParaRPr lang="en-GB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F010F53-E578-18C7-DB6F-F6A253A2ECE0}"/>
              </a:ext>
            </a:extLst>
          </p:cNvPr>
          <p:cNvSpPr txBox="1">
            <a:spLocks/>
          </p:cNvSpPr>
          <p:nvPr/>
        </p:nvSpPr>
        <p:spPr>
          <a:xfrm>
            <a:off x="6427694" y="2124075"/>
            <a:ext cx="2756647" cy="3459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err="1"/>
              <a:t>Välilliset</a:t>
            </a:r>
            <a:r>
              <a:rPr lang="en-GB" sz="2400" b="1"/>
              <a:t> </a:t>
            </a:r>
            <a:r>
              <a:rPr lang="en-GB" sz="2400" b="1" err="1"/>
              <a:t>vaikutukset</a:t>
            </a:r>
            <a:endParaRPr lang="en-GB" sz="2400" b="1"/>
          </a:p>
          <a:p>
            <a:pPr marL="0" indent="0">
              <a:buNone/>
            </a:pPr>
            <a:r>
              <a:rPr lang="en-GB" sz="2400" err="1"/>
              <a:t>Festivaaliyleisön</a:t>
            </a:r>
            <a:r>
              <a:rPr lang="en-GB" sz="2400"/>
              <a:t> </a:t>
            </a:r>
            <a:r>
              <a:rPr lang="en-GB" sz="2400" err="1"/>
              <a:t>kulutus</a:t>
            </a:r>
            <a:r>
              <a:rPr lang="en-GB" sz="2400"/>
              <a:t>, </a:t>
            </a:r>
            <a:r>
              <a:rPr lang="en-GB" sz="2400" err="1"/>
              <a:t>verotulot</a:t>
            </a:r>
            <a:endParaRPr lang="en-GB" sz="2400"/>
          </a:p>
          <a:p>
            <a:pPr marL="0" indent="0">
              <a:buNone/>
            </a:pPr>
            <a:endParaRPr lang="en-GB" sz="2400" err="1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6DACBBDD-2421-9354-90D1-ED17FB3584F6}"/>
              </a:ext>
            </a:extLst>
          </p:cNvPr>
          <p:cNvSpPr txBox="1">
            <a:spLocks/>
          </p:cNvSpPr>
          <p:nvPr/>
        </p:nvSpPr>
        <p:spPr>
          <a:xfrm>
            <a:off x="9184341" y="2124075"/>
            <a:ext cx="2985247" cy="685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b="1"/>
              <a:t>Kerrannais-vaikutukset</a:t>
            </a:r>
          </a:p>
          <a:p>
            <a:pPr marL="0" indent="0">
              <a:buNone/>
            </a:pPr>
            <a:r>
              <a:rPr lang="fi-FI" sz="2400"/>
              <a:t>Paikallistalouden kokonaismäärä-rahan ja kuluttajien ostovoiman kasvu &gt; vaikutus aluetalouteen ja elinkeinoelämään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229ADAA-81B3-3371-73C0-84420C25515F}"/>
              </a:ext>
            </a:extLst>
          </p:cNvPr>
          <p:cNvSpPr txBox="1"/>
          <p:nvPr/>
        </p:nvSpPr>
        <p:spPr>
          <a:xfrm>
            <a:off x="279308" y="6377459"/>
            <a:ext cx="6148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Lähde: Cupore 2019, Taide- ja kulttuurifestivaalien vaikuttavuus</a:t>
            </a:r>
            <a:br>
              <a:rPr lang="fi-FI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Opetus- ja kulttuuriministeriön harkinnanvaraiset valtionavustukset festivaaleille vuonna 2018</a:t>
            </a:r>
            <a:endParaRPr lang="fi-FI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4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74EA58-5872-7D31-961F-5773ECD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Sisällysluettelo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95E3-4B9E-FFE7-086B-E7FED9BB6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FI" sz="1300" dirty="0">
                <a:hlinkClick r:id="rId2" action="ppaction://hlinksldjump"/>
              </a:rPr>
              <a:t>Taike tukee kuntia kulttuurityössä</a:t>
            </a:r>
            <a:endParaRPr lang="en-FI" sz="1300" dirty="0"/>
          </a:p>
          <a:p>
            <a:r>
              <a:rPr lang="en-FI" sz="1300" dirty="0">
                <a:hlinkClick r:id="rId3" action="ppaction://hlinksldjump"/>
              </a:rPr>
              <a:t>Miksi kulttuuri</a:t>
            </a:r>
            <a:r>
              <a:rPr lang="fi-FI" sz="1300" dirty="0">
                <a:hlinkClick r:id="rId3" action="ppaction://hlinksldjump"/>
              </a:rPr>
              <a:t>n edistäminen</a:t>
            </a:r>
            <a:r>
              <a:rPr lang="en-FI" sz="1300" dirty="0">
                <a:hlinkClick r:id="rId3" action="ppaction://hlinksldjump"/>
              </a:rPr>
              <a:t> kannattaa kunnissa?</a:t>
            </a:r>
            <a:endParaRPr lang="en-FI" sz="1300" dirty="0"/>
          </a:p>
          <a:p>
            <a:r>
              <a:rPr lang="en-FI" sz="1500" b="1" dirty="0">
                <a:hlinkClick r:id="rId4" action="ppaction://hlinksldjump"/>
              </a:rPr>
              <a:t>Kulttuuritoiminnan järjestäminen kuuluu jokaisen kunnan tehtäviin</a:t>
            </a:r>
            <a:endParaRPr lang="en-FI" sz="1500" b="1" dirty="0"/>
          </a:p>
          <a:p>
            <a:r>
              <a:rPr lang="en-FI" sz="1300" dirty="0">
                <a:hlinkClick r:id="rId5" action="ppaction://hlinksldjump"/>
              </a:rPr>
              <a:t>Myös muut lait ohjaavat kuntien kulttuuritoimintaa</a:t>
            </a:r>
            <a:endParaRPr lang="en-FI" sz="1300" dirty="0"/>
          </a:p>
          <a:p>
            <a:r>
              <a:rPr lang="en-FI" sz="1300" dirty="0">
                <a:hlinkClick r:id="rId6" action="ppaction://hlinksldjump"/>
              </a:rPr>
              <a:t>Kulttuuritoiminta on jaettu vastuu</a:t>
            </a:r>
            <a:endParaRPr lang="en-FI" sz="1300" dirty="0"/>
          </a:p>
          <a:p>
            <a:r>
              <a:rPr lang="en-FI" sz="1300" dirty="0">
                <a:hlinkClick r:id="rId7" action="ppaction://hlinksldjump"/>
              </a:rPr>
              <a:t>Taide- ja kulttuuripolitiikan keskeiset dokumentit kuntapäättäjille</a:t>
            </a:r>
            <a:endParaRPr lang="en-FI" sz="1300" dirty="0"/>
          </a:p>
          <a:p>
            <a:r>
              <a:rPr lang="en-FI" sz="1500" b="1" dirty="0">
                <a:hlinkClick r:id="rId8" action="ppaction://hlinksldjump"/>
              </a:rPr>
              <a:t>Kulttuuritoiminnan rahoitus</a:t>
            </a:r>
            <a:endParaRPr lang="en-FI" sz="1500" b="1" dirty="0"/>
          </a:p>
          <a:p>
            <a:r>
              <a:rPr lang="en-FI" sz="1300" dirty="0">
                <a:hlinkClick r:id="rId9" action="ppaction://hlinksldjump"/>
              </a:rPr>
              <a:t>Rahoitusta valtiolta, kunnilta, säätiöiltä ja yksityisiltä</a:t>
            </a:r>
            <a:endParaRPr lang="en-FI" sz="1300" dirty="0"/>
          </a:p>
          <a:p>
            <a:r>
              <a:rPr lang="en-FI" sz="1300" dirty="0">
                <a:hlinkClick r:id="rId10" action="ppaction://hlinksldjump"/>
              </a:rPr>
              <a:t>Taiteen vapaan kentän yhteisöjen rahoitus</a:t>
            </a:r>
            <a:endParaRPr lang="en-FI" sz="13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85835D-CF24-282A-9787-EEAA6FAB726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FI" sz="1500" b="1" dirty="0">
                <a:hlinkClick r:id="rId11" action="ppaction://hlinksldjump"/>
              </a:rPr>
              <a:t>Mitä kuntapäättäjä voi tehdä taiteen ja kulttuurin edistämiseksi?</a:t>
            </a:r>
            <a:endParaRPr lang="en-FI" sz="1500" b="1" dirty="0"/>
          </a:p>
          <a:p>
            <a:r>
              <a:rPr lang="en-GB" sz="1300" dirty="0" err="1">
                <a:hlinkClick r:id="rId12" action="ppaction://hlinksldjump"/>
              </a:rPr>
              <a:t>Kulttuurin</a:t>
            </a:r>
            <a:r>
              <a:rPr lang="en-GB" sz="1300" dirty="0">
                <a:hlinkClick r:id="rId12" action="ppaction://hlinksldjump"/>
              </a:rPr>
              <a:t> </a:t>
            </a:r>
            <a:r>
              <a:rPr lang="en-GB" sz="1300" dirty="0" err="1">
                <a:hlinkClick r:id="rId12" action="ppaction://hlinksldjump"/>
              </a:rPr>
              <a:t>edistäminen</a:t>
            </a:r>
            <a:r>
              <a:rPr lang="en-GB" sz="1300" dirty="0">
                <a:hlinkClick r:id="rId12" action="ppaction://hlinksldjump"/>
              </a:rPr>
              <a:t> </a:t>
            </a:r>
            <a:r>
              <a:rPr lang="en-GB" sz="1300" dirty="0" err="1">
                <a:hlinkClick r:id="rId12" action="ppaction://hlinksldjump"/>
              </a:rPr>
              <a:t>strategisella</a:t>
            </a:r>
            <a:r>
              <a:rPr lang="en-GB" sz="1300" dirty="0">
                <a:hlinkClick r:id="rId12" action="ppaction://hlinksldjump"/>
              </a:rPr>
              <a:t> </a:t>
            </a:r>
            <a:r>
              <a:rPr lang="en-GB" sz="1300" dirty="0" err="1">
                <a:hlinkClick r:id="rId12" action="ppaction://hlinksldjump"/>
              </a:rPr>
              <a:t>tasolla</a:t>
            </a:r>
            <a:endParaRPr lang="en-GB" sz="1300" dirty="0"/>
          </a:p>
          <a:p>
            <a:r>
              <a:rPr lang="en-GB" sz="1300" dirty="0" err="1">
                <a:hlinkClick r:id="rId13" action="ppaction://hlinksldjump"/>
              </a:rPr>
              <a:t>Koordinaatio</a:t>
            </a:r>
            <a:r>
              <a:rPr lang="en-GB" sz="1300" dirty="0">
                <a:hlinkClick r:id="rId13" action="ppaction://hlinksldjump"/>
              </a:rPr>
              <a:t> </a:t>
            </a:r>
            <a:r>
              <a:rPr lang="en-GB" sz="1300" dirty="0" err="1">
                <a:hlinkClick r:id="rId13" action="ppaction://hlinksldjump"/>
              </a:rPr>
              <a:t>kunnan</a:t>
            </a:r>
            <a:r>
              <a:rPr lang="en-GB" sz="1300" dirty="0">
                <a:hlinkClick r:id="rId13" action="ppaction://hlinksldjump"/>
              </a:rPr>
              <a:t> </a:t>
            </a:r>
            <a:r>
              <a:rPr lang="en-GB" sz="1300" dirty="0" err="1">
                <a:hlinkClick r:id="rId13" action="ppaction://hlinksldjump"/>
              </a:rPr>
              <a:t>sisällä</a:t>
            </a:r>
            <a:r>
              <a:rPr lang="en-GB" sz="1300" dirty="0">
                <a:hlinkClick r:id="rId13" action="ppaction://hlinksldjump"/>
              </a:rPr>
              <a:t> </a:t>
            </a:r>
            <a:r>
              <a:rPr lang="en-GB" sz="1300" dirty="0" err="1">
                <a:hlinkClick r:id="rId13" action="ppaction://hlinksldjump"/>
              </a:rPr>
              <a:t>taiteen</a:t>
            </a:r>
            <a:r>
              <a:rPr lang="en-GB" sz="1300" dirty="0">
                <a:hlinkClick r:id="rId13" action="ppaction://hlinksldjump"/>
              </a:rPr>
              <a:t> </a:t>
            </a:r>
            <a:r>
              <a:rPr lang="en-GB" sz="1300" dirty="0" err="1">
                <a:hlinkClick r:id="rId13" action="ppaction://hlinksldjump"/>
              </a:rPr>
              <a:t>ja</a:t>
            </a:r>
            <a:r>
              <a:rPr lang="en-GB" sz="1300" dirty="0">
                <a:hlinkClick r:id="rId13" action="ppaction://hlinksldjump"/>
              </a:rPr>
              <a:t> </a:t>
            </a:r>
            <a:r>
              <a:rPr lang="en-GB" sz="1300" dirty="0" err="1">
                <a:hlinkClick r:id="rId13" action="ppaction://hlinksldjump"/>
              </a:rPr>
              <a:t>kulttuurin</a:t>
            </a:r>
            <a:r>
              <a:rPr lang="en-GB" sz="1300" dirty="0">
                <a:hlinkClick r:id="rId13" action="ppaction://hlinksldjump"/>
              </a:rPr>
              <a:t> </a:t>
            </a:r>
            <a:r>
              <a:rPr lang="en-GB" sz="1300" dirty="0" err="1">
                <a:hlinkClick r:id="rId13" action="ppaction://hlinksldjump"/>
              </a:rPr>
              <a:t>edistämisen</a:t>
            </a:r>
            <a:r>
              <a:rPr lang="en-GB" sz="1300" dirty="0">
                <a:hlinkClick r:id="rId13" action="ppaction://hlinksldjump"/>
              </a:rPr>
              <a:t> </a:t>
            </a:r>
            <a:r>
              <a:rPr lang="en-GB" sz="1300" dirty="0" err="1">
                <a:hlinkClick r:id="rId13" action="ppaction://hlinksldjump"/>
              </a:rPr>
              <a:t>toimenpiteistä</a:t>
            </a:r>
            <a:endParaRPr lang="en-GB" sz="1300" dirty="0"/>
          </a:p>
          <a:p>
            <a:r>
              <a:rPr lang="en-GB" sz="1300" dirty="0" err="1">
                <a:hlinkClick r:id="rId14" action="ppaction://hlinksldjump"/>
              </a:rPr>
              <a:t>Koordinaatio</a:t>
            </a:r>
            <a:r>
              <a:rPr lang="en-GB" sz="1300" dirty="0">
                <a:hlinkClick r:id="rId14" action="ppaction://hlinksldjump"/>
              </a:rPr>
              <a:t> </a:t>
            </a:r>
            <a:r>
              <a:rPr lang="en-GB" sz="1300" dirty="0" err="1">
                <a:hlinkClick r:id="rId14" action="ppaction://hlinksldjump"/>
              </a:rPr>
              <a:t>kunnan</a:t>
            </a:r>
            <a:r>
              <a:rPr lang="en-GB" sz="1300" dirty="0">
                <a:hlinkClick r:id="rId14" action="ppaction://hlinksldjump"/>
              </a:rPr>
              <a:t> </a:t>
            </a:r>
            <a:r>
              <a:rPr lang="en-GB" sz="1300" dirty="0" err="1">
                <a:hlinkClick r:id="rId14" action="ppaction://hlinksldjump"/>
              </a:rPr>
              <a:t>sisällä</a:t>
            </a:r>
            <a:r>
              <a:rPr lang="en-GB" sz="1300" dirty="0">
                <a:hlinkClick r:id="rId14" action="ppaction://hlinksldjump"/>
              </a:rPr>
              <a:t> </a:t>
            </a:r>
            <a:r>
              <a:rPr lang="en-GB" sz="1300" dirty="0" err="1">
                <a:hlinkClick r:id="rId14" action="ppaction://hlinksldjump"/>
              </a:rPr>
              <a:t>taiteilijoiden</a:t>
            </a:r>
            <a:r>
              <a:rPr lang="en-GB" sz="1300" dirty="0">
                <a:hlinkClick r:id="rId14" action="ppaction://hlinksldjump"/>
              </a:rPr>
              <a:t> </a:t>
            </a:r>
            <a:r>
              <a:rPr lang="en-GB" sz="1300" dirty="0" err="1">
                <a:hlinkClick r:id="rId14" action="ppaction://hlinksldjump"/>
              </a:rPr>
              <a:t>työskentelyedellytysten</a:t>
            </a:r>
            <a:r>
              <a:rPr lang="en-GB" sz="1300" dirty="0">
                <a:hlinkClick r:id="rId14" action="ppaction://hlinksldjump"/>
              </a:rPr>
              <a:t> </a:t>
            </a:r>
            <a:r>
              <a:rPr lang="en-GB" sz="1300" dirty="0" err="1">
                <a:hlinkClick r:id="rId14" action="ppaction://hlinksldjump"/>
              </a:rPr>
              <a:t>vahvistamiseksi</a:t>
            </a:r>
            <a:endParaRPr lang="en-FI" sz="1300" dirty="0"/>
          </a:p>
          <a:p>
            <a:r>
              <a:rPr lang="en-FI" sz="1500" b="1" dirty="0">
                <a:hlinkClick r:id="rId15" action="ppaction://hlinksldjump"/>
              </a:rPr>
              <a:t>Mistä lisää tietoa?</a:t>
            </a:r>
            <a:endParaRPr lang="en-FI" sz="1500" b="1" dirty="0"/>
          </a:p>
          <a:p>
            <a:r>
              <a:rPr lang="en-FI" sz="1300" dirty="0">
                <a:hlinkClick r:id="rId16" action="ppaction://hlinksldjump"/>
              </a:rPr>
              <a:t>Lisätietoja ja asiantuntijapalveluita Taikesta taiteen ja kulttuurin kysymyksissä</a:t>
            </a:r>
            <a:endParaRPr lang="en-FI" sz="1300" dirty="0"/>
          </a:p>
          <a:p>
            <a:r>
              <a:rPr lang="en-FI" sz="1300" dirty="0">
                <a:hlinkClick r:id="rId17" action="ppaction://hlinksldjump"/>
              </a:rPr>
              <a:t>Linkkejä ja lisätietoa</a:t>
            </a:r>
            <a:endParaRPr lang="en-FI" sz="1300" dirty="0"/>
          </a:p>
          <a:p>
            <a:r>
              <a:rPr lang="en-FI" sz="1300" dirty="0">
                <a:hlinkClick r:id="rId18" action="ppaction://hlinksldjump"/>
              </a:rPr>
              <a:t>Kuntaliiton aineistot</a:t>
            </a:r>
            <a:endParaRPr lang="en-FI" sz="13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A1B2E-6E0B-37F0-8E0C-EF2F039ADE7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FI" dirty="0">
                <a:latin typeface="Open Sans"/>
                <a:ea typeface="Open Sans"/>
                <a:cs typeface="Open Sans"/>
                <a:hlinkClick r:id="rId19" action="ppaction://hlinksldjump"/>
              </a:rPr>
              <a:t>Esimerkki: </a:t>
            </a:r>
            <a:r>
              <a:rPr lang="fi-FI" dirty="0">
                <a:latin typeface="Open Sans"/>
                <a:ea typeface="Open Sans"/>
                <a:cs typeface="Open Sans"/>
                <a:hlinkClick r:id="rId19" action="ppaction://hlinksldjump"/>
              </a:rPr>
              <a:t>Festivaaleilla on merkittäviä aluetaloudellisia vaikutuksia</a:t>
            </a:r>
            <a:endParaRPr lang="fi-FI" dirty="0">
              <a:latin typeface="Open Sans"/>
              <a:ea typeface="Open Sans"/>
              <a:cs typeface="Open Sans"/>
              <a:hlinkClick r:id="rId20" action="ppaction://hlinksldjump"/>
            </a:endParaRPr>
          </a:p>
          <a:p>
            <a:r>
              <a:rPr lang="en-FI" dirty="0">
                <a:latin typeface="Open Sans"/>
                <a:ea typeface="Open Sans"/>
                <a:cs typeface="Open Sans"/>
                <a:hlinkClick r:id="rId20" action="ppaction://hlinksldjump"/>
              </a:rPr>
              <a:t>Esimerkki: Kuntien rooli festivaalien rahoittajana tärkeä</a:t>
            </a:r>
            <a:endParaRPr lang="fi-FI" dirty="0">
              <a:latin typeface="Open Sans"/>
              <a:ea typeface="Open Sans"/>
              <a:cs typeface="Open Sans"/>
              <a:hlinkClick r:id="" action="ppaction://noaction"/>
            </a:endParaRPr>
          </a:p>
          <a:p>
            <a:r>
              <a:rPr lang="en-FI" dirty="0">
                <a:latin typeface="Open Sans"/>
                <a:ea typeface="Open Sans"/>
                <a:cs typeface="Open Sans"/>
                <a:hlinkClick r:id="rId21" action="ppaction://hlinksldjump"/>
              </a:rPr>
              <a:t>Kuntien ja kulttuuritoiminnan rakenteet ja kulujen vertaaminen</a:t>
            </a:r>
            <a:endParaRPr lang="en-FI" dirty="0">
              <a:latin typeface="Open Sans"/>
              <a:ea typeface="Open Sans"/>
              <a:cs typeface="Open Sans"/>
              <a:hlinkClick r:id="" action="ppaction://noaction"/>
            </a:endParaRPr>
          </a:p>
          <a:p>
            <a:r>
              <a:rPr lang="en-FI" sz="1600" b="1" dirty="0">
                <a:latin typeface="Open Sans"/>
                <a:ea typeface="Open Sans"/>
                <a:cs typeface="Open Sans"/>
                <a:hlinkClick r:id="rId22" action="ppaction://hlinksldjump"/>
              </a:rPr>
              <a:t>Taiteilijoiden työ ja toimeentulo</a:t>
            </a:r>
            <a:endParaRPr lang="en-FI" sz="1600" b="1" dirty="0">
              <a:latin typeface="Open Sans"/>
              <a:ea typeface="Open Sans"/>
              <a:cs typeface="Open Sans"/>
              <a:hlinkClick r:id="" action="ppaction://noaction"/>
            </a:endParaRPr>
          </a:p>
          <a:p>
            <a:r>
              <a:rPr lang="en-FI" dirty="0">
                <a:latin typeface="Open Sans"/>
                <a:ea typeface="Open Sans"/>
                <a:cs typeface="Open Sans"/>
                <a:hlinkClick r:id="rId23" action="ppaction://hlinksldjump"/>
              </a:rPr>
              <a:t>Taiteilijoiden elanto tulee monesta lähteestä</a:t>
            </a:r>
            <a:endParaRPr lang="fi-FI" dirty="0">
              <a:latin typeface="Open Sans"/>
              <a:ea typeface="Open Sans"/>
              <a:cs typeface="Open Sans"/>
              <a:hlinkClick r:id="" action="ppaction://noaction"/>
            </a:endParaRPr>
          </a:p>
          <a:p>
            <a:r>
              <a:rPr lang="fi-FI" dirty="0">
                <a:latin typeface="Open Sans"/>
                <a:ea typeface="Open Sans"/>
                <a:cs typeface="Open Sans"/>
                <a:hlinkClick r:id="rId24" action="ppaction://hlinksldjump"/>
              </a:rPr>
              <a:t>Taiteilijoiden tulolajit 2023</a:t>
            </a:r>
            <a:endParaRPr lang="fi-FI" dirty="0">
              <a:latin typeface="Open Sans"/>
              <a:ea typeface="Open Sans"/>
              <a:cs typeface="Open Sans"/>
              <a:hlinkClick r:id="" action="ppaction://noaction"/>
            </a:endParaRPr>
          </a:p>
          <a:p>
            <a:r>
              <a:rPr lang="fi-FI" dirty="0">
                <a:latin typeface="Open Sans"/>
                <a:ea typeface="Open Sans"/>
                <a:cs typeface="Open Sans"/>
                <a:hlinkClick r:id="rId25" action="ppaction://hlinksldjump"/>
              </a:rPr>
              <a:t>Kunnan vaikutus taiteilijoiden tulonmuodostumiselle ja työllistymiselle</a:t>
            </a:r>
            <a:endParaRPr lang="en-FI" dirty="0">
              <a:latin typeface="Open Sans"/>
              <a:ea typeface="Open Sans"/>
              <a:cs typeface="Open Sans"/>
              <a:hlinkClick r:id="" action="ppaction://noaction"/>
            </a:endParaRPr>
          </a:p>
          <a:p>
            <a:r>
              <a:rPr lang="en-FI" dirty="0">
                <a:latin typeface="Open Sans"/>
                <a:ea typeface="Open Sans"/>
                <a:cs typeface="Open Sans"/>
                <a:hlinkClick r:id="rId26" action="ppaction://hlinksldjump"/>
              </a:rPr>
              <a:t>Taiteilijat tekevät mielellään yhteistyötä kunnan kanssa…</a:t>
            </a:r>
            <a:endParaRPr lang="en-FI" dirty="0">
              <a:latin typeface="Open Sans"/>
              <a:ea typeface="Open Sans"/>
              <a:cs typeface="Open Sans"/>
              <a:hlinkClick r:id="" action="ppaction://noaction"/>
            </a:endParaRPr>
          </a:p>
          <a:p>
            <a:r>
              <a:rPr lang="en-FI" dirty="0">
                <a:latin typeface="Open Sans"/>
                <a:ea typeface="Open Sans"/>
                <a:cs typeface="Open Sans"/>
                <a:hlinkClick r:id="rId27" action="ppaction://hlinksldjump"/>
              </a:rPr>
              <a:t>… mutta kokevat yhteistyön kunnan kanssa vaikeaksi</a:t>
            </a:r>
            <a:endParaRPr lang="en-FI" dirty="0">
              <a:latin typeface="Open Sans"/>
              <a:ea typeface="Open Sans"/>
              <a:cs typeface="Open Sans"/>
              <a:hlinkClick r:id="" action="ppaction://noaction"/>
            </a:endParaRPr>
          </a:p>
          <a:p>
            <a:r>
              <a:rPr lang="en-FI" dirty="0">
                <a:latin typeface="Open Sans"/>
                <a:ea typeface="Open Sans"/>
                <a:cs typeface="Open Sans"/>
                <a:hlinkClick r:id="rId28" action="ppaction://hlinksldjump"/>
              </a:rPr>
              <a:t>Millaista tukea taiteilijat toivovat kunnilta?</a:t>
            </a:r>
            <a:endParaRPr lang="en-FI" dirty="0">
              <a:latin typeface="Open Sans"/>
              <a:ea typeface="Open Sans"/>
              <a:cs typeface="Open Sans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78299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61FD-A41E-978D-8B92-145C87E3D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3046CF2-F22F-E4F4-0335-D09B623F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9" y="365125"/>
            <a:ext cx="10620375" cy="1325563"/>
          </a:xfrm>
        </p:spPr>
        <p:txBody>
          <a:bodyPr/>
          <a:lstStyle/>
          <a:p>
            <a:r>
              <a:rPr lang="fi-FI" dirty="0">
                <a:latin typeface="Open Sans"/>
                <a:ea typeface="Open Sans"/>
                <a:cs typeface="Open Sans"/>
              </a:rPr>
              <a:t>Esimerkki: Kuntien rooli</a:t>
            </a:r>
            <a:br>
              <a:rPr lang="fi-FI" dirty="0">
                <a:latin typeface="Open Sans"/>
                <a:ea typeface="Open Sans"/>
                <a:cs typeface="Open Sans"/>
              </a:rPr>
            </a:br>
            <a:r>
              <a:rPr lang="fi-FI" dirty="0">
                <a:latin typeface="Open Sans"/>
                <a:ea typeface="Open Sans"/>
                <a:cs typeface="Open Sans"/>
              </a:rPr>
              <a:t>festivaalien rahoittajana tärkeä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36F67DE-9039-6A48-E727-F3E91BCEAAB6}"/>
              </a:ext>
            </a:extLst>
          </p:cNvPr>
          <p:cNvSpPr txBox="1"/>
          <p:nvPr/>
        </p:nvSpPr>
        <p:spPr>
          <a:xfrm>
            <a:off x="1200150" y="6275249"/>
            <a:ext cx="635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Lähde: </a:t>
            </a:r>
            <a:r>
              <a:rPr lang="fi-FI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Cupore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Taide- ja kulttuurifestivaalien aluetaloudelliset tekijät, 2020;</a:t>
            </a:r>
            <a:b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Taide- ja kulttuurifestivaalien vaikuttavuus –tietovihko 2019.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287B2F6-F07B-660A-B8FC-5762F084D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434580"/>
              </p:ext>
            </p:extLst>
          </p:nvPr>
        </p:nvGraphicFramePr>
        <p:xfrm>
          <a:off x="1200147" y="1439333"/>
          <a:ext cx="1062037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307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C48AE-2577-D2B2-6EB9-8E66556A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94266-5D4B-F7E4-3140-5B0D73E2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Kuntien kulttuuritoiminnan rakenteet </a:t>
            </a:r>
            <a:br>
              <a:rPr lang="fi-FI"/>
            </a:br>
            <a:r>
              <a:rPr lang="fi-FI"/>
              <a:t>ja kulujen vertaaminen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505120-5468-0CF8-D556-955E0BEF1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Kuntien kulttuuritoiminnan kustannuksista ja palveluiden kattavuudesta on olemassa vertailuja, mm. </a:t>
            </a:r>
            <a:r>
              <a:rPr lang="fi-FI">
                <a:hlinkClick r:id="rId2"/>
              </a:rPr>
              <a:t>Kulttuuria kartalla II</a:t>
            </a:r>
            <a:r>
              <a:rPr lang="fi-FI"/>
              <a:t>, </a:t>
            </a:r>
            <a:r>
              <a:rPr lang="fi-FI" err="1"/>
              <a:t>Cupore</a:t>
            </a:r>
            <a:r>
              <a:rPr lang="fi-FI"/>
              <a:t> 2025</a:t>
            </a:r>
          </a:p>
          <a:p>
            <a:r>
              <a:rPr lang="fi-FI"/>
              <a:t>Kuntakohtaiseen kulurakenteeseen vaikuttaa kunnan oma palvelurakenne (oma tuotanto, ostopalvelu vai avustettavan yhdistyksen palvelu) ja talousseurannan erot (vyörytyserät, tilakulut)  </a:t>
            </a:r>
          </a:p>
          <a:p>
            <a:r>
              <a:rPr lang="fi-FI"/>
              <a:t>Jos oman kunnan kuluissa on merkittäviä eroja naapurikuntaan, kannattaa selvittää, mitä rakenteelliset erot ovat.</a:t>
            </a:r>
          </a:p>
        </p:txBody>
      </p:sp>
    </p:spTree>
    <p:extLst>
      <p:ext uri="{BB962C8B-B14F-4D97-AF65-F5344CB8AC3E}">
        <p14:creationId xmlns:p14="http://schemas.microsoft.com/office/powerpoint/2010/main" val="334680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311B2-99B6-F8C4-7338-A5F2FF88E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7E086BA-46B8-94EA-C592-AC1459A9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799" y="6129338"/>
            <a:ext cx="10643951" cy="728662"/>
          </a:xfrm>
        </p:spPr>
        <p:txBody>
          <a:bodyPr/>
          <a:lstStyle/>
          <a:p>
            <a:r>
              <a:rPr lang="fi-FI">
                <a:solidFill>
                  <a:srgbClr val="3F3F3F"/>
                </a:solidFill>
                <a:effectLst/>
              </a:rPr>
              <a:t>Kuva: Kai Widell</a:t>
            </a:r>
          </a:p>
        </p:txBody>
      </p:sp>
      <p:pic>
        <p:nvPicPr>
          <p:cNvPr id="11" name="Content Placeholder 10" descr="Taiteilija maalaa pensselillä.">
            <a:extLst>
              <a:ext uri="{FF2B5EF4-FFF2-40B4-BE49-F238E27FC236}">
                <a16:creationId xmlns:a16="http://schemas.microsoft.com/office/drawing/2014/main" id="{97920D4B-1CB3-13B3-7F8B-CA89F41FA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4013923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6B23-0458-EDCC-01AE-C4CDAE331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/>
              <a:t>Taiteilijoiden työ ja toimeentulo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0619-EF0F-B5B1-810E-6F11437AF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9252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AE6A6-651A-7515-DCF5-4D48F447F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4021C0-338B-1742-1B00-70CF3BAA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Taiteilijoiden elanto tulee monesta lähteestä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8D50A9-49E1-0F7D-1CE9-71412C369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Taiteilijoiden toimeentulolle on tyypillistä yhdistää useampaa eri tulomuotoa, kuten osa-aikaista palkkatyötä, teosmyyntiä yrittäjänä, apurahalla tehtyä työtä ja tekijänoikeuksista tulevia korvauksia.</a:t>
            </a:r>
          </a:p>
          <a:p>
            <a:r>
              <a:rPr lang="fi-FI" dirty="0">
                <a:latin typeface="Open Sans"/>
                <a:ea typeface="Open Sans"/>
                <a:cs typeface="Open Sans"/>
              </a:rPr>
              <a:t>Lähes kaikilla taiteilijoilla on useita työmarkkina-asemia vuoden aikana.</a:t>
            </a:r>
          </a:p>
          <a:p>
            <a:r>
              <a:rPr lang="fi-FI" dirty="0"/>
              <a:t>Tärkeimmäksi tulolajiksi taiteilijat arvioivat palkan, työskentelyapurahan ja yritystulon. Palkkatulosta vain osa tulee taiteellisesta työstä.</a:t>
            </a:r>
          </a:p>
          <a:p>
            <a:r>
              <a:rPr lang="fi-FI" dirty="0"/>
              <a:t>Vaikka monet taiteilijoista ovat saaneet työkorvauksia, palkkioita ja  tekijänoikeuskorvauksia, näiden tulolajien taloudellinen merkitys jää vähäiseksi (vain alle 5 %:lle merkittävin tulonlähde).</a:t>
            </a:r>
            <a:endParaRPr lang="fi-FI" dirty="0">
              <a:latin typeface="Open Sans"/>
              <a:ea typeface="Open Sans"/>
              <a:cs typeface="Open Sans"/>
            </a:endParaRP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F3FD60F-EFD6-3D16-03AC-7FBBA0B2D8DC}"/>
              </a:ext>
            </a:extLst>
          </p:cNvPr>
          <p:cNvSpPr txBox="1"/>
          <p:nvPr/>
        </p:nvSpPr>
        <p:spPr>
          <a:xfrm>
            <a:off x="1408176" y="6311900"/>
            <a:ext cx="63825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b="1" dirty="0">
                <a:latin typeface="Open Sans"/>
                <a:ea typeface="Open Sans"/>
                <a:cs typeface="Open Sans"/>
              </a:rPr>
              <a:t>Lähde:</a:t>
            </a:r>
            <a:r>
              <a:rPr lang="fi-FI" sz="900" dirty="0">
                <a:latin typeface="Open Sans"/>
                <a:ea typeface="Open Sans"/>
                <a:cs typeface="Open Sans"/>
              </a:rPr>
              <a:t> Taiteen ja kulttuurin barometri 2024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1307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494CC-36B3-D8A7-E897-47A1E1ECC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B4449AF-C7AF-AE28-18F1-9F75EF70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60" y="365125"/>
            <a:ext cx="10168640" cy="1325563"/>
          </a:xfrm>
        </p:spPr>
        <p:txBody>
          <a:bodyPr/>
          <a:lstStyle/>
          <a:p>
            <a:r>
              <a:rPr lang="fi-FI"/>
              <a:t>Taiteilijoiden tulolajit 2023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9C17A3C-8C4A-1070-CFC0-FD9996F99C29}"/>
              </a:ext>
            </a:extLst>
          </p:cNvPr>
          <p:cNvSpPr txBox="1"/>
          <p:nvPr/>
        </p:nvSpPr>
        <p:spPr>
          <a:xfrm>
            <a:off x="1198801" y="6077624"/>
            <a:ext cx="10515600" cy="5539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endParaRPr lang="fi-FI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i-FI" sz="1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Taiteilijoita pyydettiin valitsemaan kaikki vuoden aikana saamansa tulolajit. Lähde: Taiteen ja kulttuurin barometri 2024, kuvio 3. Lisäksi taiteilijat mainitsivat alle 10 % osuudella muita tuloja, mm. toimeentulotuki ja vanhempainpäiväraha.</a:t>
            </a:r>
            <a:endParaRPr lang="fi-FI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Sisällön paikkamerkki 7">
            <a:extLst>
              <a:ext uri="{FF2B5EF4-FFF2-40B4-BE49-F238E27FC236}">
                <a16:creationId xmlns:a16="http://schemas.microsoft.com/office/drawing/2014/main" id="{8811CEF8-7FD5-2CCE-C00A-BAFAB45B2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455183"/>
              </p:ext>
            </p:extLst>
          </p:nvPr>
        </p:nvGraphicFramePr>
        <p:xfrm>
          <a:off x="1185160" y="177069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847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7C6B-D1EC-AE04-722D-C61404F8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Kunnan</a:t>
            </a:r>
            <a:r>
              <a:rPr lang="en-GB" dirty="0"/>
              <a:t> </a:t>
            </a:r>
            <a:r>
              <a:rPr lang="en-GB" dirty="0" err="1"/>
              <a:t>vaikutus</a:t>
            </a:r>
            <a:r>
              <a:rPr lang="en-GB" dirty="0"/>
              <a:t> </a:t>
            </a:r>
            <a:r>
              <a:rPr lang="en-GB" dirty="0" err="1"/>
              <a:t>taiteilijoiden</a:t>
            </a:r>
            <a:br>
              <a:rPr lang="en-GB" dirty="0"/>
            </a:br>
            <a:r>
              <a:rPr lang="en-GB" dirty="0" err="1"/>
              <a:t>tulonmuodostumiselle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työllistymiselle</a:t>
            </a:r>
            <a:endParaRPr lang="en-FI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CF78833-4C9B-F72F-3222-CE1580C58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75366"/>
              </p:ext>
            </p:extLst>
          </p:nvPr>
        </p:nvGraphicFramePr>
        <p:xfrm>
          <a:off x="1200149" y="1529862"/>
          <a:ext cx="10620378" cy="481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063">
                  <a:extLst>
                    <a:ext uri="{9D8B030D-6E8A-4147-A177-3AD203B41FA5}">
                      <a16:colId xmlns:a16="http://schemas.microsoft.com/office/drawing/2014/main" val="3492982079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676880731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1105981724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363652646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658767797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3206554907"/>
                    </a:ext>
                  </a:extLst>
                </a:gridCol>
              </a:tblGrid>
              <a:tr h="664897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FI" sz="2400" b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Kunnan rahoitus ja tuki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00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FI" sz="2400" b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Työllisyys-alueiden palvelut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73374"/>
                  </a:ext>
                </a:extLst>
              </a:tr>
              <a:tr h="664897"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FI" sz="20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Välillinen tuki</a:t>
                      </a:r>
                      <a:br>
                        <a:rPr lang="en-FI" sz="20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FI" sz="12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• Avustukset, tilat, yhteistyö</a:t>
                      </a:r>
                    </a:p>
                  </a:txBody>
                  <a:tcPr marT="216000"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EB33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FI" sz="20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Suora tuki</a:t>
                      </a:r>
                    </a:p>
                  </a:txBody>
                  <a:tcPr marT="216000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EB33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FI" sz="20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Kunnan palvelutuotanto</a:t>
                      </a:r>
                    </a:p>
                  </a:txBody>
                  <a:tcPr marT="216000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33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FI" sz="22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gradFill>
                      <a:gsLst>
                        <a:gs pos="0">
                          <a:srgbClr val="E6007E"/>
                        </a:gs>
                        <a:gs pos="100000">
                          <a:srgbClr val="F49D55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26304909"/>
                  </a:ext>
                </a:extLst>
              </a:tr>
              <a:tr h="68042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FI" sz="14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Tapahtumat ja festivaalit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069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FI" sz="14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Järjestöt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069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FI" sz="18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069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FI" sz="14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VOS-laitokset</a:t>
                      </a:r>
                      <a:br>
                        <a:rPr lang="en-FI" sz="14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FI" sz="12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• Teatterit, orkesterit, museot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F069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FI" sz="14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Kunnan taiteilijoilta tilaama työ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F069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FI" sz="180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069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22245"/>
                  </a:ext>
                </a:extLst>
              </a:tr>
              <a:tr h="2135867"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Työllistäminen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taiteen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esittämiseen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tuotantoon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Tekijänoikeus-korvaukset</a:t>
                      </a:r>
                      <a:endParaRPr lang="en-FI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D55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Työllistäminen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taiteelliset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produktiot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98425" lvl="1" indent="-8890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Työllistäminen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muu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98425" lvl="1" indent="-8890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Työnvälitystoiminta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Teosten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myyntitoiminta</a:t>
                      </a:r>
                      <a:endParaRPr lang="en-GB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Teosten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esittämisen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mahdollisuudet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Tekijänoikeus-korvaukset</a:t>
                      </a:r>
                      <a:endParaRPr lang="en-FI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D55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Stipendit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apurahat</a:t>
                      </a:r>
                      <a:endParaRPr lang="en-GB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Vuokrahyvitetyt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työskentely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esitystilat</a:t>
                      </a:r>
                      <a:endParaRPr lang="en-GB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Residenssit</a:t>
                      </a:r>
                      <a:endParaRPr lang="en-FI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D55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Työllistäminen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taiteen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esittämiseen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tuotantoon</a:t>
                      </a:r>
                      <a:endParaRPr lang="en-GB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Teoshankinnat</a:t>
                      </a:r>
                      <a:endParaRPr lang="en-GB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8425" lvl="0" indent="-88900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Tekijänoikeus</a:t>
                      </a:r>
                      <a: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  <a:br>
                        <a:rPr lang="en-GB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110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korvaukset</a:t>
                      </a:r>
                      <a:endParaRPr lang="en-FI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D55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Teoshankinnat</a:t>
                      </a:r>
                      <a:br>
                        <a:rPr lang="en-GB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en-GB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&amp; </a:t>
                      </a: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julkinen</a:t>
                      </a:r>
                      <a:r>
                        <a:rPr lang="en-GB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taide</a:t>
                      </a:r>
                      <a:endParaRPr lang="en-GB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Työllistäminen</a:t>
                      </a:r>
                      <a:r>
                        <a:rPr lang="en-GB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taiteen</a:t>
                      </a:r>
                      <a:r>
                        <a:rPr lang="en-GB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esittämiseen</a:t>
                      </a:r>
                      <a:r>
                        <a:rPr lang="en-GB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&amp; </a:t>
                      </a: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tuotantoon</a:t>
                      </a:r>
                      <a:endParaRPr lang="en-GB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Opetus</a:t>
                      </a:r>
                      <a:r>
                        <a:rPr lang="en-GB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&amp; </a:t>
                      </a: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opaspalvelut</a:t>
                      </a:r>
                      <a:endParaRPr lang="en-GB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Asiantuntijapalvelut</a:t>
                      </a:r>
                      <a:endParaRPr lang="en-GB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93663" indent="-93663" algn="l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Tekijänoikeus-korvaukset</a:t>
                      </a:r>
                      <a:endParaRPr lang="en-FI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D55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i-FI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Työnvälitys</a:t>
                      </a:r>
                    </a:p>
                    <a:p>
                      <a:pPr marL="93663" indent="-936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i-FI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Työllistämistuet</a:t>
                      </a:r>
                    </a:p>
                    <a:p>
                      <a:pPr marL="98425" lvl="0" indent="-889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i-FI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Yritystuet / starttirahat</a:t>
                      </a:r>
                      <a:endParaRPr lang="en-FI" sz="11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7789"/>
                  </a:ext>
                </a:extLst>
              </a:tr>
              <a:tr h="664897">
                <a:tc gridSpan="6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FI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Taiteilijat</a:t>
                      </a:r>
                    </a:p>
                  </a:txBody>
                  <a:tcPr anchor="ctr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0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8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520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49469-52AB-339F-7B83-E1D4835BC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8B341F2-B3C3-2B0F-B648-24771604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5125"/>
            <a:ext cx="10153650" cy="1325563"/>
          </a:xfrm>
        </p:spPr>
        <p:txBody>
          <a:bodyPr/>
          <a:lstStyle/>
          <a:p>
            <a:r>
              <a:rPr lang="fi-FI"/>
              <a:t>Taiteilijat tekevät mielellään yhteistyötä kunnan kanssa…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33E5C7A5-EC22-1040-239B-367192B2F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03346"/>
              </p:ext>
            </p:extLst>
          </p:nvPr>
        </p:nvGraphicFramePr>
        <p:xfrm>
          <a:off x="1099788" y="2128188"/>
          <a:ext cx="10620376" cy="431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FAB2E9CB-689E-5D29-A886-5E1C8CB53489}"/>
              </a:ext>
            </a:extLst>
          </p:cNvPr>
          <p:cNvSpPr txBox="1">
            <a:spLocks/>
          </p:cNvSpPr>
          <p:nvPr/>
        </p:nvSpPr>
        <p:spPr>
          <a:xfrm>
            <a:off x="1200149" y="1570085"/>
            <a:ext cx="10620376" cy="39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buFont typeface="Arial" panose="020B0604020202020204" pitchFamily="34" charset="0"/>
              <a:buNone/>
            </a:pPr>
            <a:r>
              <a:rPr lang="fi-FI" sz="2100"/>
              <a:t>Taiteilijoiden näkemykset väittämiin yhteistyöstä kunnan kanssa, % (n=1070–1704)</a:t>
            </a:r>
          </a:p>
        </p:txBody>
      </p:sp>
      <p:sp>
        <p:nvSpPr>
          <p:cNvPr id="5" name="Tekstiruutu 1">
            <a:extLst>
              <a:ext uri="{FF2B5EF4-FFF2-40B4-BE49-F238E27FC236}">
                <a16:creationId xmlns:a16="http://schemas.microsoft.com/office/drawing/2014/main" id="{B7719368-EBD8-3E2D-C7AA-A1A446F81812}"/>
              </a:ext>
            </a:extLst>
          </p:cNvPr>
          <p:cNvSpPr txBox="1"/>
          <p:nvPr/>
        </p:nvSpPr>
        <p:spPr>
          <a:xfrm>
            <a:off x="838200" y="6275249"/>
            <a:ext cx="10982325" cy="329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fi-FI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Lähde: </a:t>
            </a:r>
            <a:r>
              <a:rPr lang="fi-FI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Taiteen ja kulttuurin barometri 2020</a:t>
            </a:r>
          </a:p>
        </p:txBody>
      </p:sp>
    </p:spTree>
    <p:extLst>
      <p:ext uri="{BB962C8B-B14F-4D97-AF65-F5344CB8AC3E}">
        <p14:creationId xmlns:p14="http://schemas.microsoft.com/office/powerpoint/2010/main" val="3966867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C4AEC-A53E-FCED-A9CC-BC13703C3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816BA-33FA-F564-5AA7-30CFB1D4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… mutta kokevat yhteistyön kunnan kanssa usein vaikeaksi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20FA39-1276-4823-0CF8-CDA25AA2C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Kaikille taiteilijoille ei ole selvää, kuinka taidetta ja taiteellista työtä kunnissa edistetään tai millaisia mahdollisuuksia oma kunta voisi taiteilijalle tarjota. </a:t>
            </a:r>
          </a:p>
          <a:p>
            <a:r>
              <a:rPr lang="fi-FI"/>
              <a:t>Asiointia ja yhteyttä kunnan päättäjiin ja virkamiehiin pidetään usein vaikeana. Vain kolmannes (34 %) Taiteen ja kulttuurin barometrin vastaajista koki, että heidän on helppoa olla yhteydessä oman kuntansa päättäjiin ja virkamiehiin. </a:t>
            </a:r>
          </a:p>
          <a:p>
            <a:r>
              <a:rPr lang="fi-FI"/>
              <a:t>Kunnilta toivotaan enemmän vuorovaikutusta ja vastavuoroisuutta taiteen kentän suuntaan.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089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8C140-B5F1-96ED-6431-9D9DF14B5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CC647F7-EFEC-7222-09B5-BF946945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60" y="365125"/>
            <a:ext cx="10168640" cy="1325563"/>
          </a:xfrm>
        </p:spPr>
        <p:txBody>
          <a:bodyPr/>
          <a:lstStyle/>
          <a:p>
            <a:r>
              <a:rPr lang="fi-FI"/>
              <a:t>Millaista tukea taiteilijat toivovat kunnilta? (n=1078)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904AE9B-81FD-EC2A-CC25-F9D4C82B19E6}"/>
              </a:ext>
            </a:extLst>
          </p:cNvPr>
          <p:cNvSpPr txBox="1"/>
          <p:nvPr/>
        </p:nvSpPr>
        <p:spPr>
          <a:xfrm>
            <a:off x="1198801" y="6077624"/>
            <a:ext cx="1051560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sz="1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Lähde: </a:t>
            </a:r>
            <a:r>
              <a:rPr lang="fi-FI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Taiteen ja kulttuurin barometri 2020</a:t>
            </a:r>
          </a:p>
        </p:txBody>
      </p:sp>
      <p:graphicFrame>
        <p:nvGraphicFramePr>
          <p:cNvPr id="2" name="Sisällön paikkamerkki 7">
            <a:extLst>
              <a:ext uri="{FF2B5EF4-FFF2-40B4-BE49-F238E27FC236}">
                <a16:creationId xmlns:a16="http://schemas.microsoft.com/office/drawing/2014/main" id="{52BD188E-CEF8-D15B-D826-A1566AD00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905785"/>
              </p:ext>
            </p:extLst>
          </p:nvPr>
        </p:nvGraphicFramePr>
        <p:xfrm>
          <a:off x="1185160" y="177069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70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54AC4-6F68-4712-2ED2-E95AFD893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8C9691-C2B1-54DC-F84A-F5823096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Taike tukee kuntia kulttuurityössä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849C08-AA67-45F6-699C-5FD2F602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Taiteen edistämiskeskus (Taike) on tuottanut tämän materiaalin kuntien luottamushenkilöille päätöksenteon ja taiteen edistämisen tueksi.</a:t>
            </a:r>
          </a:p>
          <a:p>
            <a:r>
              <a:rPr lang="fi-FI"/>
              <a:t>Taike on opetus- ja kulttuuriministeriön alainen virasto, jonka tehtävänä on taiteen edistäminen kansallisesti ja kansainvälisesti.</a:t>
            </a:r>
          </a:p>
          <a:p>
            <a:r>
              <a:rPr lang="fi-FI"/>
              <a:t>Yksi Taiken tehtävistä on kuntien tukeminen kulttuuritoiminnan edistämisessä.</a:t>
            </a:r>
          </a:p>
          <a:p>
            <a:r>
              <a:rPr lang="fi-FI"/>
              <a:t>Vuonna 2026 Taike yhdistyy Taide- ja kulttuurivirastoksi Kansallisen audiovisuaalisen instituutin (Kavi) kanssa.</a:t>
            </a:r>
          </a:p>
        </p:txBody>
      </p:sp>
    </p:spTree>
    <p:extLst>
      <p:ext uri="{BB962C8B-B14F-4D97-AF65-F5344CB8AC3E}">
        <p14:creationId xmlns:p14="http://schemas.microsoft.com/office/powerpoint/2010/main" val="662725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D8830-482B-AE9C-FE98-C2019045B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D895E27-01C4-3581-5652-8662FB4F1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799" y="6129338"/>
            <a:ext cx="10643951" cy="728662"/>
          </a:xfrm>
        </p:spPr>
        <p:txBody>
          <a:bodyPr/>
          <a:lstStyle/>
          <a:p>
            <a:r>
              <a:rPr lang="fi-FI">
                <a:solidFill>
                  <a:srgbClr val="3F3F3F"/>
                </a:solidFill>
                <a:effectLst/>
              </a:rPr>
              <a:t>Sasha </a:t>
            </a:r>
            <a:r>
              <a:rPr lang="fi-FI" err="1">
                <a:solidFill>
                  <a:srgbClr val="3F3F3F"/>
                </a:solidFill>
                <a:effectLst/>
              </a:rPr>
              <a:t>Huber</a:t>
            </a:r>
            <a:r>
              <a:rPr lang="fi-FI">
                <a:solidFill>
                  <a:srgbClr val="3F3F3F"/>
                </a:solidFill>
                <a:effectLst/>
              </a:rPr>
              <a:t>. Kuva: Kai Widell</a:t>
            </a:r>
          </a:p>
        </p:txBody>
      </p:sp>
      <p:pic>
        <p:nvPicPr>
          <p:cNvPr id="11" name="Content Placeholder 10" descr="Taiteilija kiinnittää teippiä pakettiin.">
            <a:extLst>
              <a:ext uri="{FF2B5EF4-FFF2-40B4-BE49-F238E27FC236}">
                <a16:creationId xmlns:a16="http://schemas.microsoft.com/office/drawing/2014/main" id="{D0E746BD-246A-DE42-A4FB-E5A58E9C7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977712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23F31E-9754-E43E-1EA0-57C4F0CC8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375"/>
            <a:ext cx="9144000" cy="3176588"/>
          </a:xfrm>
        </p:spPr>
        <p:txBody>
          <a:bodyPr>
            <a:normAutofit/>
          </a:bodyPr>
          <a:lstStyle/>
          <a:p>
            <a:r>
              <a:rPr lang="en-GB" err="1"/>
              <a:t>Mitä</a:t>
            </a:r>
            <a:r>
              <a:rPr lang="en-GB"/>
              <a:t> </a:t>
            </a:r>
            <a:r>
              <a:rPr lang="en-GB" err="1"/>
              <a:t>kuntapäättäjä</a:t>
            </a:r>
            <a:r>
              <a:rPr lang="en-GB"/>
              <a:t> </a:t>
            </a:r>
            <a:r>
              <a:rPr lang="en-GB" err="1"/>
              <a:t>voi</a:t>
            </a:r>
            <a:r>
              <a:rPr lang="en-GB"/>
              <a:t> </a:t>
            </a:r>
            <a:r>
              <a:rPr lang="en-GB" err="1"/>
              <a:t>tehdä</a:t>
            </a:r>
            <a:r>
              <a:rPr lang="en-GB"/>
              <a:t> </a:t>
            </a:r>
            <a:r>
              <a:rPr lang="en-GB" err="1"/>
              <a:t>taiteen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kulttuurin</a:t>
            </a:r>
            <a:r>
              <a:rPr lang="en-GB"/>
              <a:t> </a:t>
            </a:r>
            <a:r>
              <a:rPr lang="en-GB" err="1"/>
              <a:t>edistämiseksi</a:t>
            </a:r>
            <a:r>
              <a:rPr lang="en-GB"/>
              <a:t>?</a:t>
            </a:r>
            <a:endParaRPr lang="en-FI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9F5982-34B1-CC10-F260-161510A72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2857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2C1B1-EF19-741D-9E3A-02AABE00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B03E0F-CDD6-5725-6D27-1CC920F0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Kulttuurin edistäminen strategisella tasolla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492BF9-ACF6-F00C-4F78-42957647F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Toimialakohtainen ohjelmatyö - linjaukset ohjelmatasolle ja poliittinen vahvistaminen</a:t>
            </a:r>
          </a:p>
          <a:p>
            <a:r>
              <a:rPr lang="fi-FI" dirty="0"/>
              <a:t>Kulttuurin linkittäminen kuntastrategiaan ja maakuntaohjelmaan ohjelmatasolla</a:t>
            </a:r>
          </a:p>
          <a:p>
            <a:r>
              <a:rPr lang="fi-FI" dirty="0"/>
              <a:t>Kulttuurin linkittäminen osaksi kaikkien sektoreiden kehittämistä</a:t>
            </a:r>
          </a:p>
          <a:p>
            <a:pPr lvl="1"/>
            <a:r>
              <a:rPr lang="fi-FI" dirty="0"/>
              <a:t>Kulttuuristen asioiden huomioiminen kaavoituksesta kotouttamiseen tekee kunnan toiminnasta asukkaille laadukkaampaa</a:t>
            </a:r>
          </a:p>
        </p:txBody>
      </p:sp>
    </p:spTree>
    <p:extLst>
      <p:ext uri="{BB962C8B-B14F-4D97-AF65-F5344CB8AC3E}">
        <p14:creationId xmlns:p14="http://schemas.microsoft.com/office/powerpoint/2010/main" val="3913468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6D468-4BF7-DE4F-842F-A8523032E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3D73A7-0948-7388-FF4D-CFE55FAC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Koordinaatio kunnan sisällä taiteen ja kulttuurin edistämisen toimenpiteistä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BB5693-778A-CCFC-1D0D-7996F5C6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Avustus- ja kumppanuuskäytäntöjen tarkastelu säännöllisesti</a:t>
            </a:r>
          </a:p>
          <a:p>
            <a:r>
              <a:rPr lang="fi-FI"/>
              <a:t>Taidekentän tunnistaminen keskeiseksi sidosryhmäksi palvelujen tuottajana</a:t>
            </a:r>
          </a:p>
          <a:p>
            <a:r>
              <a:rPr lang="fi-FI"/>
              <a:t>Olemassa olevista rakenteista ja instituutioista huolehtiminen (esim. taidelaitokset ja taiteen perusopetus)</a:t>
            </a:r>
          </a:p>
          <a:p>
            <a:r>
              <a:rPr lang="fi-FI">
                <a:latin typeface="Open Sans"/>
                <a:ea typeface="Open Sans"/>
                <a:cs typeface="Open Sans"/>
              </a:rPr>
              <a:t>Verkostoitumisen mahdollisuudet, keskusteluyhteyden luominen ja vaaliminen (esim. taidekahvit, kumppanuusverkostot, foorumit)</a:t>
            </a:r>
          </a:p>
        </p:txBody>
      </p:sp>
    </p:spTree>
    <p:extLst>
      <p:ext uri="{BB962C8B-B14F-4D97-AF65-F5344CB8AC3E}">
        <p14:creationId xmlns:p14="http://schemas.microsoft.com/office/powerpoint/2010/main" val="3149746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3F013-D2D0-E5CB-CD6B-7A41F67C8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C84860-B9A5-301C-BF30-78A3D777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Koordinaatio kunnan sisällä taiteilijoiden työskentelyedellytysten vahvistamiseksi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8DEAEC-9475-97EC-2A73-E14ED578E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Tieto ja tuntemus kunnassa asuvista ja työskentelevistä taiteilijoista ja kulttuurialan toimijoista</a:t>
            </a:r>
          </a:p>
          <a:p>
            <a:r>
              <a:rPr lang="fi-FI" dirty="0">
                <a:latin typeface="Open Sans"/>
                <a:ea typeface="Open Sans"/>
                <a:cs typeface="Open Sans"/>
              </a:rPr>
              <a:t>Kunnan omien tilojen saatavuuden helpottaminen (varauskäytännöt, hinnoittelu) työskentely- ja esitystiloiksi (esim. monikäyttöisyys, lyhytaikaisen vuokrauksen välitilamalli, tilaoperaattorimalli), pysyvät taiteen ja kulttuurin tilaratkaisut osana kunnan palveluverkkoa</a:t>
            </a:r>
          </a:p>
          <a:p>
            <a:r>
              <a:rPr lang="fi-FI" dirty="0"/>
              <a:t>Palkatut työtilaisuudet ja toimeksiannot taiteen ammattilaisille (esim. kuntataiteilijamallit) sekä avoimet kilpailutus- ja hankintakäytännöt</a:t>
            </a:r>
          </a:p>
        </p:txBody>
      </p:sp>
    </p:spTree>
    <p:extLst>
      <p:ext uri="{BB962C8B-B14F-4D97-AF65-F5344CB8AC3E}">
        <p14:creationId xmlns:p14="http://schemas.microsoft.com/office/powerpoint/2010/main" val="4028217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21D97-6FA6-E487-AD9A-4D539504A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738DEA0-E083-0085-B083-93E8CEE61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799" y="6129338"/>
            <a:ext cx="10643951" cy="728662"/>
          </a:xfrm>
        </p:spPr>
        <p:txBody>
          <a:bodyPr/>
          <a:lstStyle/>
          <a:p>
            <a:r>
              <a:rPr lang="fi-FI">
                <a:solidFill>
                  <a:srgbClr val="3F3F3F"/>
                </a:solidFill>
                <a:effectLst/>
                <a:latin typeface="Open Sans"/>
                <a:ea typeface="Open Sans"/>
                <a:cs typeface="Open Sans"/>
              </a:rPr>
              <a:t>Kuva: Kai Widell</a:t>
            </a:r>
          </a:p>
        </p:txBody>
      </p:sp>
      <p:pic>
        <p:nvPicPr>
          <p:cNvPr id="11" name="Content Placeholder 10" descr="Henkilö selaa kirjaa.">
            <a:extLst>
              <a:ext uri="{FF2B5EF4-FFF2-40B4-BE49-F238E27FC236}">
                <a16:creationId xmlns:a16="http://schemas.microsoft.com/office/drawing/2014/main" id="{5B4ACC16-F885-20E7-32DF-379C028B0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3483851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096C-AD61-C830-880E-FC333D34E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/>
              <a:t>Mistä lisää tietoa?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F9C14-06BB-1FE3-E855-42C8C8A879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4406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3FA9-B279-E93A-7FE2-817FD4DA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Lisätietoja ja asiantuntijapalveluita Taikesta taiteen ja kulttuurin kysymyksissä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6FD67-A4F9-32CF-E6D3-82C5D395D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err="1">
                <a:latin typeface="Open Sans"/>
                <a:ea typeface="Open Sans"/>
                <a:cs typeface="Open Sans"/>
              </a:rPr>
              <a:t>Taiteen</a:t>
            </a:r>
            <a:r>
              <a:rPr lang="en-GB" b="1">
                <a:latin typeface="Open Sans"/>
                <a:ea typeface="Open Sans"/>
                <a:cs typeface="Open Sans"/>
              </a:rPr>
              <a:t> </a:t>
            </a:r>
            <a:r>
              <a:rPr lang="en-GB" b="1" err="1">
                <a:latin typeface="Open Sans"/>
                <a:ea typeface="Open Sans"/>
                <a:cs typeface="Open Sans"/>
              </a:rPr>
              <a:t>ja</a:t>
            </a:r>
            <a:r>
              <a:rPr lang="en-GB" b="1">
                <a:latin typeface="Open Sans"/>
                <a:ea typeface="Open Sans"/>
                <a:cs typeface="Open Sans"/>
              </a:rPr>
              <a:t> </a:t>
            </a:r>
            <a:r>
              <a:rPr lang="en-GB" b="1" err="1">
                <a:latin typeface="Open Sans"/>
                <a:ea typeface="Open Sans"/>
                <a:cs typeface="Open Sans"/>
              </a:rPr>
              <a:t>kulttuurin</a:t>
            </a:r>
            <a:r>
              <a:rPr lang="en-GB" b="1">
                <a:latin typeface="Open Sans"/>
                <a:ea typeface="Open Sans"/>
                <a:cs typeface="Open Sans"/>
              </a:rPr>
              <a:t> </a:t>
            </a:r>
            <a:r>
              <a:rPr lang="en-GB" b="1" err="1">
                <a:latin typeface="Open Sans"/>
                <a:ea typeface="Open Sans"/>
                <a:cs typeface="Open Sans"/>
              </a:rPr>
              <a:t>rahoitus</a:t>
            </a:r>
            <a:r>
              <a:rPr lang="en-GB" b="1">
                <a:latin typeface="Open Sans"/>
                <a:ea typeface="Open Sans"/>
                <a:cs typeface="Open Sans"/>
              </a:rPr>
              <a:t>: </a:t>
            </a:r>
            <a:r>
              <a:rPr lang="en-GB" err="1">
                <a:latin typeface="Open Sans"/>
                <a:ea typeface="Open Sans"/>
                <a:cs typeface="Open Sans"/>
              </a:rPr>
              <a:t>valtionavustukset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yhteisöille</a:t>
            </a:r>
            <a:r>
              <a:rPr lang="en-GB">
                <a:latin typeface="Open Sans"/>
                <a:ea typeface="Open Sans"/>
                <a:cs typeface="Open Sans"/>
              </a:rPr>
              <a:t>, </a:t>
            </a:r>
            <a:r>
              <a:rPr lang="en-GB" err="1">
                <a:latin typeface="Open Sans"/>
                <a:ea typeface="Open Sans"/>
                <a:cs typeface="Open Sans"/>
              </a:rPr>
              <a:t>apurahat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taiteilijoille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r>
              <a:rPr lang="en-GB" err="1">
                <a:latin typeface="Open Sans"/>
                <a:ea typeface="Open Sans"/>
                <a:cs typeface="Open Sans"/>
              </a:rPr>
              <a:t>sekä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luova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talous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ja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taiteilijoiden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toimeentulo</a:t>
            </a:r>
            <a:endParaRPr lang="en-GB">
              <a:latin typeface="Open Sans"/>
              <a:ea typeface="Open Sans"/>
              <a:cs typeface="Open Sans"/>
            </a:endParaRPr>
          </a:p>
          <a:p>
            <a:pPr lvl="1"/>
            <a:r>
              <a:rPr lang="en-GB" err="1">
                <a:latin typeface="Open Sans"/>
                <a:ea typeface="Open Sans"/>
                <a:cs typeface="Open Sans"/>
              </a:rPr>
              <a:t>Yksikönpäällikkö</a:t>
            </a:r>
            <a:r>
              <a:rPr lang="en-GB">
                <a:latin typeface="Open Sans"/>
                <a:ea typeface="Open Sans"/>
                <a:cs typeface="Open Sans"/>
              </a:rPr>
              <a:t> Henri Terho, 0295 330 901, </a:t>
            </a:r>
            <a:r>
              <a:rPr lang="en-GB">
                <a:latin typeface="Open Sans"/>
                <a:ea typeface="Open Sans"/>
                <a:cs typeface="Open Sans"/>
                <a:hlinkClick r:id="rId2"/>
              </a:rPr>
              <a:t>henri.terho@taike.fi</a:t>
            </a:r>
            <a:endParaRPr lang="en-GB">
              <a:latin typeface="Open Sans"/>
              <a:ea typeface="Open Sans"/>
              <a:cs typeface="Open Sans"/>
            </a:endParaRPr>
          </a:p>
          <a:p>
            <a:r>
              <a:rPr lang="en-GB" b="1" err="1"/>
              <a:t>Taiteen</a:t>
            </a:r>
            <a:r>
              <a:rPr lang="en-GB" b="1"/>
              <a:t> </a:t>
            </a:r>
            <a:r>
              <a:rPr lang="en-GB" b="1" err="1"/>
              <a:t>ja</a:t>
            </a:r>
            <a:r>
              <a:rPr lang="en-GB" b="1"/>
              <a:t> </a:t>
            </a:r>
            <a:r>
              <a:rPr lang="en-GB" b="1" err="1"/>
              <a:t>kulttuurin</a:t>
            </a:r>
            <a:r>
              <a:rPr lang="en-GB" b="1"/>
              <a:t> </a:t>
            </a:r>
            <a:r>
              <a:rPr lang="en-GB" b="1" err="1"/>
              <a:t>verkostot</a:t>
            </a:r>
            <a:r>
              <a:rPr lang="en-GB" b="1"/>
              <a:t>: </a:t>
            </a:r>
            <a:r>
              <a:rPr lang="en-GB" err="1"/>
              <a:t>valtakunnallisuus</a:t>
            </a:r>
            <a:r>
              <a:rPr lang="en-GB"/>
              <a:t> (</a:t>
            </a:r>
            <a:r>
              <a:rPr lang="en-GB" err="1"/>
              <a:t>aluehankkeet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strategia</a:t>
            </a:r>
            <a:r>
              <a:rPr lang="en-GB"/>
              <a:t>), </a:t>
            </a:r>
            <a:r>
              <a:rPr lang="en-GB" err="1"/>
              <a:t>osallisuus</a:t>
            </a:r>
            <a:r>
              <a:rPr lang="en-GB"/>
              <a:t> (</a:t>
            </a:r>
            <a:r>
              <a:rPr lang="en-GB" err="1"/>
              <a:t>kulttuurihyvinvointi</a:t>
            </a:r>
            <a:r>
              <a:rPr lang="en-GB"/>
              <a:t>, </a:t>
            </a:r>
            <a:r>
              <a:rPr lang="en-GB" err="1"/>
              <a:t>kulttuurinen</a:t>
            </a:r>
            <a:r>
              <a:rPr lang="en-GB"/>
              <a:t> </a:t>
            </a:r>
            <a:r>
              <a:rPr lang="en-GB" err="1"/>
              <a:t>moninaisuus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julkinen</a:t>
            </a:r>
            <a:r>
              <a:rPr lang="en-GB"/>
              <a:t> </a:t>
            </a:r>
            <a:r>
              <a:rPr lang="en-GB" err="1"/>
              <a:t>taide</a:t>
            </a:r>
            <a:r>
              <a:rPr lang="en-GB"/>
              <a:t>)</a:t>
            </a:r>
          </a:p>
          <a:p>
            <a:pPr lvl="1"/>
            <a:r>
              <a:rPr lang="en-GB" err="1">
                <a:latin typeface="Open Sans"/>
                <a:ea typeface="Open Sans"/>
                <a:cs typeface="Open Sans"/>
              </a:rPr>
              <a:t>Yksikönpäällikkö</a:t>
            </a:r>
            <a:r>
              <a:rPr lang="en-GB">
                <a:latin typeface="Open Sans"/>
                <a:ea typeface="Open Sans"/>
                <a:cs typeface="Open Sans"/>
              </a:rPr>
              <a:t> Antti </a:t>
            </a:r>
            <a:r>
              <a:rPr lang="en-GB" err="1">
                <a:latin typeface="Open Sans"/>
                <a:ea typeface="Open Sans"/>
                <a:cs typeface="Open Sans"/>
              </a:rPr>
              <a:t>Huntus</a:t>
            </a:r>
            <a:r>
              <a:rPr lang="en-GB">
                <a:latin typeface="Open Sans"/>
                <a:ea typeface="Open Sans"/>
                <a:cs typeface="Open Sans"/>
              </a:rPr>
              <a:t>, 0295 330 810, </a:t>
            </a:r>
            <a:r>
              <a:rPr lang="en-GB">
                <a:latin typeface="Open Sans"/>
                <a:ea typeface="Open Sans"/>
                <a:cs typeface="Open Sans"/>
                <a:hlinkClick r:id="rId3"/>
              </a:rPr>
              <a:t>antti.huntus@taike.fi</a:t>
            </a:r>
            <a:endParaRPr lang="en-FI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5183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6B26-2B3E-6D7E-4B46-EFAB7B70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Linkkejä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lisätietoa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4BD9B-112A-3F5C-F7E7-99E06F92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latin typeface="Open Sans"/>
                <a:ea typeface="Open Sans"/>
                <a:cs typeface="Open Sans"/>
                <a:hlinkClick r:id="rId2"/>
              </a:rPr>
              <a:t>Kuntien</a:t>
            </a:r>
            <a:r>
              <a:rPr lang="en-GB" dirty="0">
                <a:latin typeface="Open Sans"/>
                <a:ea typeface="Open Sans"/>
                <a:cs typeface="Open Sans"/>
                <a:hlinkClick r:id="rId2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2"/>
              </a:rPr>
              <a:t>kulttuuritoiminnan</a:t>
            </a:r>
            <a:r>
              <a:rPr lang="en-GB" dirty="0">
                <a:latin typeface="Open Sans"/>
                <a:ea typeface="Open Sans"/>
                <a:cs typeface="Open Sans"/>
                <a:hlinkClick r:id="rId2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2"/>
              </a:rPr>
              <a:t>tietopankki</a:t>
            </a:r>
            <a:r>
              <a:rPr lang="en-GB" dirty="0" err="1">
                <a:latin typeface="Open Sans"/>
                <a:ea typeface="Open Sans"/>
                <a:cs typeface="Open Sans"/>
              </a:rPr>
              <a:t>|Espoon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kaupunki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endParaRPr lang="fi-FI" dirty="0"/>
          </a:p>
          <a:p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Kunnon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kulttuuria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kunnallisissa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kehyksissä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: Taiken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neliosainen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 podcast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taiteesta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,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kunnista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ja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hyvinvoinnista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.</a:t>
            </a:r>
            <a:endParaRPr lang="en-GB" dirty="0">
              <a:latin typeface="Open Sans"/>
              <a:ea typeface="Open Sans"/>
              <a:cs typeface="Open Sans"/>
            </a:endParaRPr>
          </a:p>
          <a:p>
            <a:r>
              <a:rPr lang="en-GB" dirty="0" err="1">
                <a:latin typeface="Open Sans"/>
                <a:ea typeface="Open Sans"/>
                <a:cs typeface="Open Sans"/>
                <a:hlinkClick r:id="rId4"/>
              </a:rPr>
              <a:t>Taiteen</a:t>
            </a:r>
            <a:r>
              <a:rPr lang="en-GB" dirty="0">
                <a:latin typeface="Open Sans"/>
                <a:ea typeface="Open Sans"/>
                <a:cs typeface="Open Sans"/>
                <a:hlinkClick r:id="rId4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4"/>
              </a:rPr>
              <a:t>edistämiskeskuksen</a:t>
            </a:r>
            <a:r>
              <a:rPr lang="en-GB" dirty="0">
                <a:latin typeface="Open Sans"/>
                <a:ea typeface="Open Sans"/>
                <a:cs typeface="Open Sans"/>
                <a:hlinkClick r:id="rId4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4"/>
              </a:rPr>
              <a:t>tarjoamat</a:t>
            </a:r>
            <a:r>
              <a:rPr lang="en-GB" dirty="0">
                <a:latin typeface="Open Sans"/>
                <a:ea typeface="Open Sans"/>
                <a:cs typeface="Open Sans"/>
                <a:hlinkClick r:id="rId4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4"/>
              </a:rPr>
              <a:t>asiantuntijapalvelut</a:t>
            </a:r>
            <a:r>
              <a:rPr lang="en-GB" dirty="0">
                <a:latin typeface="Open Sans"/>
                <a:ea typeface="Open Sans"/>
                <a:cs typeface="Open Sans"/>
                <a:hlinkClick r:id="rId4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4"/>
              </a:rPr>
              <a:t>kunnille</a:t>
            </a:r>
            <a:endParaRPr lang="en-GB" dirty="0">
              <a:latin typeface="Open Sans"/>
              <a:ea typeface="Open Sans"/>
              <a:cs typeface="Open Sans"/>
            </a:endParaRPr>
          </a:p>
          <a:p>
            <a:pPr lvl="1"/>
            <a:r>
              <a:rPr lang="en-GB" dirty="0" err="1">
                <a:latin typeface="Open Sans"/>
                <a:ea typeface="Open Sans"/>
                <a:cs typeface="Open Sans"/>
              </a:rPr>
              <a:t>Webinaareja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ja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webinaaritallenteita</a:t>
            </a:r>
            <a:endParaRPr lang="en-GB" dirty="0">
              <a:latin typeface="Open Sans"/>
              <a:ea typeface="Open Sans"/>
              <a:cs typeface="Open Sans"/>
            </a:endParaRPr>
          </a:p>
          <a:p>
            <a:r>
              <a:rPr lang="en-GB" dirty="0" err="1">
                <a:latin typeface="Open Sans"/>
                <a:ea typeface="Open Sans"/>
                <a:cs typeface="Open Sans"/>
              </a:rPr>
              <a:t>Etelä-Pohjanmaan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liiton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Opas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kuntien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kulttuuritoiminnan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tueksi</a:t>
            </a:r>
            <a:r>
              <a:rPr lang="en-GB" dirty="0">
                <a:latin typeface="Open Sans"/>
                <a:ea typeface="Open Sans"/>
                <a:cs typeface="Open Sans"/>
              </a:rPr>
              <a:t>, </a:t>
            </a:r>
            <a:r>
              <a:rPr lang="en-GB" dirty="0" err="1">
                <a:latin typeface="Open Sans"/>
                <a:ea typeface="Open Sans"/>
                <a:cs typeface="Open Sans"/>
              </a:rPr>
              <a:t>julkaistaan</a:t>
            </a:r>
            <a:r>
              <a:rPr lang="en-GB" dirty="0">
                <a:latin typeface="Open Sans"/>
                <a:ea typeface="Open Sans"/>
                <a:cs typeface="Open Sans"/>
              </a:rPr>
              <a:t> 08/2025</a:t>
            </a:r>
          </a:p>
        </p:txBody>
      </p:sp>
    </p:spTree>
    <p:extLst>
      <p:ext uri="{BB962C8B-B14F-4D97-AF65-F5344CB8AC3E}">
        <p14:creationId xmlns:p14="http://schemas.microsoft.com/office/powerpoint/2010/main" val="2015018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86129-6682-A97D-C2F8-5CDEDEFF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7706-EEC2-97F1-0306-A0DF5DD0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Linkkejä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lisätietoa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914F7-B5A4-3361-50CC-331BF3643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latin typeface="Open Sans"/>
                <a:ea typeface="Open Sans"/>
                <a:cs typeface="Open Sans"/>
                <a:hlinkClick r:id="rId2"/>
              </a:rPr>
              <a:t>Kulttuuripolitiikan</a:t>
            </a:r>
            <a:r>
              <a:rPr lang="en-GB" dirty="0">
                <a:latin typeface="Open Sans"/>
                <a:ea typeface="Open Sans"/>
                <a:cs typeface="Open Sans"/>
                <a:hlinkClick r:id="rId2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2"/>
              </a:rPr>
              <a:t>tutkimuskeskus</a:t>
            </a:r>
            <a:r>
              <a:rPr lang="en-GB" dirty="0">
                <a:latin typeface="Open Sans"/>
                <a:ea typeface="Open Sans"/>
                <a:cs typeface="Open Sans"/>
                <a:hlinkClick r:id="rId2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2"/>
              </a:rPr>
              <a:t>Cuporen</a:t>
            </a:r>
            <a:r>
              <a:rPr lang="en-GB" dirty="0">
                <a:latin typeface="Open Sans"/>
                <a:ea typeface="Open Sans"/>
                <a:cs typeface="Open Sans"/>
                <a:hlinkClick r:id="rId2"/>
              </a:rPr>
              <a:t> kunta- </a:t>
            </a:r>
            <a:r>
              <a:rPr lang="en-GB" dirty="0" err="1">
                <a:latin typeface="Open Sans"/>
                <a:ea typeface="Open Sans"/>
                <a:cs typeface="Open Sans"/>
                <a:hlinkClick r:id="rId2"/>
              </a:rPr>
              <a:t>ja</a:t>
            </a:r>
            <a:r>
              <a:rPr lang="en-GB" dirty="0">
                <a:latin typeface="Open Sans"/>
                <a:ea typeface="Open Sans"/>
                <a:cs typeface="Open Sans"/>
                <a:hlinkClick r:id="rId2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2"/>
              </a:rPr>
              <a:t>alueaineistot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</a:p>
          <a:p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Kulttuurihyvinvoinnin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yhteistyöverkosto</a:t>
            </a:r>
            <a:r>
              <a:rPr lang="en-GB" dirty="0">
                <a:latin typeface="Open Sans"/>
                <a:ea typeface="Open Sans"/>
                <a:cs typeface="Open Sans"/>
                <a:hlinkClick r:id="rId3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3"/>
              </a:rPr>
              <a:t>Taikusydän</a:t>
            </a:r>
            <a:endParaRPr lang="en-GB" dirty="0">
              <a:latin typeface="Open Sans"/>
              <a:ea typeface="Open Sans"/>
              <a:cs typeface="Open Sans"/>
            </a:endParaRPr>
          </a:p>
          <a:p>
            <a:r>
              <a:rPr lang="en-GB" dirty="0" err="1">
                <a:latin typeface="Open Sans"/>
                <a:ea typeface="Open Sans"/>
                <a:cs typeface="Open Sans"/>
                <a:hlinkClick r:id="rId4"/>
              </a:rPr>
              <a:t>Kulttuurihyvinvointipoolin</a:t>
            </a:r>
            <a:r>
              <a:rPr lang="en-GB" dirty="0">
                <a:latin typeface="Open Sans"/>
                <a:ea typeface="Open Sans"/>
                <a:cs typeface="Open Sans"/>
                <a:hlinkClick r:id="rId4"/>
              </a:rPr>
              <a:t> kunta- </a:t>
            </a:r>
            <a:r>
              <a:rPr lang="en-GB" dirty="0" err="1">
                <a:latin typeface="Open Sans"/>
                <a:ea typeface="Open Sans"/>
                <a:cs typeface="Open Sans"/>
                <a:hlinkClick r:id="rId4"/>
              </a:rPr>
              <a:t>ja</a:t>
            </a:r>
            <a:r>
              <a:rPr lang="en-GB" dirty="0">
                <a:latin typeface="Open Sans"/>
                <a:ea typeface="Open Sans"/>
                <a:cs typeface="Open Sans"/>
                <a:hlinkClick r:id="rId4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  <a:hlinkClick r:id="rId4"/>
              </a:rPr>
              <a:t>aluevaaliopas</a:t>
            </a:r>
            <a:r>
              <a:rPr lang="en-GB" dirty="0">
                <a:latin typeface="Open Sans"/>
                <a:ea typeface="Open Sans"/>
                <a:cs typeface="Open Sans"/>
                <a:hlinkClick r:id="rId4"/>
              </a:rPr>
              <a:t> 202</a:t>
            </a:r>
            <a:r>
              <a:rPr lang="en-GB" dirty="0">
                <a:latin typeface="Open Sans"/>
                <a:ea typeface="Open Sans"/>
                <a:cs typeface="Open Sans"/>
                <a:hlinkClick r:id="rId4"/>
              </a:rPr>
              <a:t>5</a:t>
            </a:r>
            <a:endParaRPr lang="en-GB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234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620C4-F198-8334-24FC-5A883186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9A75F3-854A-0D28-A6B0-621589CB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kulttuurin edistäminen kannattaa kunnissa?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C5523-C6D8-C781-54CE-E8C13FF12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Open Sans"/>
                <a:ea typeface="Open Sans"/>
                <a:cs typeface="Open Sans"/>
              </a:rPr>
              <a:t>Kulttuuri ja taide ovat tärkeitä, koska ne</a:t>
            </a:r>
          </a:p>
          <a:p>
            <a:pPr lvl="1"/>
            <a:r>
              <a:rPr lang="fi-FI"/>
              <a:t>luovat osallisuutta ja yhteisöllisyyttä</a:t>
            </a:r>
          </a:p>
          <a:p>
            <a:pPr lvl="1"/>
            <a:r>
              <a:rPr lang="fi-FI">
                <a:latin typeface="Open Sans"/>
                <a:ea typeface="Open Sans"/>
                <a:cs typeface="Open Sans"/>
              </a:rPr>
              <a:t>sivistävät ja vahvistavat ihmistä</a:t>
            </a:r>
          </a:p>
          <a:p>
            <a:pPr lvl="1"/>
            <a:r>
              <a:rPr lang="fi-FI"/>
              <a:t>lisäävät taloudellista toimintaa sekä kunnan veto- ja pitovoimaa</a:t>
            </a:r>
          </a:p>
          <a:p>
            <a:pPr lvl="1"/>
            <a:r>
              <a:rPr lang="fi-FI"/>
              <a:t>tuovat hyvinvointia ja ajanvietettä, viihdyttävät ja tuottavat mielihyvää</a:t>
            </a:r>
          </a:p>
          <a:p>
            <a:pPr lvl="1"/>
            <a:r>
              <a:rPr lang="fi-FI"/>
              <a:t>ovat yhteiskunnallisen keskustelun muoto</a:t>
            </a:r>
          </a:p>
        </p:txBody>
      </p:sp>
    </p:spTree>
    <p:extLst>
      <p:ext uri="{BB962C8B-B14F-4D97-AF65-F5344CB8AC3E}">
        <p14:creationId xmlns:p14="http://schemas.microsoft.com/office/powerpoint/2010/main" val="49197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E1F0C-33E7-F601-1582-CC933B49E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0474-6136-D574-96FC-44034580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Kuntaliitto</a:t>
            </a:r>
            <a:r>
              <a:rPr lang="en-GB" dirty="0"/>
              <a:t> </a:t>
            </a:r>
            <a:r>
              <a:rPr lang="en-GB" dirty="0" err="1"/>
              <a:t>kokoaa</a:t>
            </a:r>
            <a:r>
              <a:rPr lang="en-GB" dirty="0"/>
              <a:t> </a:t>
            </a:r>
            <a:r>
              <a:rPr lang="en-GB" dirty="0" err="1"/>
              <a:t>valtuutetuille</a:t>
            </a:r>
            <a:r>
              <a:rPr lang="en-GB" dirty="0"/>
              <a:t> </a:t>
            </a:r>
            <a:r>
              <a:rPr lang="en-GB" dirty="0" err="1"/>
              <a:t>aineistoja</a:t>
            </a:r>
            <a:r>
              <a:rPr lang="en-GB" dirty="0"/>
              <a:t> </a:t>
            </a:r>
            <a:r>
              <a:rPr lang="en-GB" dirty="0" err="1"/>
              <a:t>osoitteessa</a:t>
            </a:r>
            <a:br>
              <a:rPr lang="en-GB" dirty="0"/>
            </a:b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https://www.kuntaliitto.fi/valtuutettu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6FBBC-D858-812F-AB3C-425687E6D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Hyvinvointi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sivistysaiheiset</a:t>
            </a:r>
            <a:r>
              <a:rPr lang="en-GB" dirty="0"/>
              <a:t> </a:t>
            </a:r>
            <a:r>
              <a:rPr lang="en-GB" dirty="0" err="1"/>
              <a:t>julkaisut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oppaat</a:t>
            </a:r>
            <a:endParaRPr lang="en-GB" dirty="0"/>
          </a:p>
          <a:p>
            <a:pPr lvl="1"/>
            <a:r>
              <a:rPr lang="en-GB" dirty="0" err="1">
                <a:hlinkClick r:id="rId3"/>
              </a:rPr>
              <a:t>Mitä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kuntapäättäjän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tulee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tietää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hyvinvointi</a:t>
            </a:r>
            <a:r>
              <a:rPr lang="en-GB" dirty="0">
                <a:hlinkClick r:id="rId3"/>
              </a:rPr>
              <a:t>- </a:t>
            </a:r>
            <a:r>
              <a:rPr lang="en-GB" dirty="0" err="1">
                <a:hlinkClick r:id="rId3"/>
              </a:rPr>
              <a:t>ja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sivistyspalveluista</a:t>
            </a:r>
            <a:r>
              <a:rPr lang="en-GB" dirty="0">
                <a:hlinkClick r:id="rId3"/>
              </a:rPr>
              <a:t> </a:t>
            </a:r>
            <a:r>
              <a:rPr lang="en-GB" dirty="0"/>
              <a:t>(</a:t>
            </a:r>
            <a:r>
              <a:rPr lang="en-GB" dirty="0" err="1"/>
              <a:t>opas</a:t>
            </a:r>
            <a:r>
              <a:rPr lang="en-GB" dirty="0"/>
              <a:t>)</a:t>
            </a:r>
          </a:p>
          <a:p>
            <a:pPr lvl="1"/>
            <a:r>
              <a:rPr lang="en-GB" dirty="0">
                <a:hlinkClick r:id="rId4"/>
              </a:rPr>
              <a:t>Mikä </a:t>
            </a:r>
            <a:r>
              <a:rPr lang="en-GB" dirty="0" err="1">
                <a:hlinkClick r:id="rId4"/>
              </a:rPr>
              <a:t>ihmeen</a:t>
            </a:r>
            <a:r>
              <a:rPr lang="en-GB" dirty="0">
                <a:hlinkClick r:id="rId4"/>
              </a:rPr>
              <a:t> HYTE? - </a:t>
            </a:r>
            <a:r>
              <a:rPr lang="en-GB" dirty="0" err="1">
                <a:hlinkClick r:id="rId4"/>
              </a:rPr>
              <a:t>Luottamushenkilöopas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hyvinvoinnin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ja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terveyden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edistämisestä</a:t>
            </a:r>
            <a:r>
              <a:rPr lang="en-GB" dirty="0"/>
              <a:t> (</a:t>
            </a:r>
            <a:r>
              <a:rPr lang="en-GB" dirty="0" err="1"/>
              <a:t>opas</a:t>
            </a:r>
            <a:r>
              <a:rPr lang="en-GB" dirty="0"/>
              <a:t>)</a:t>
            </a:r>
          </a:p>
          <a:p>
            <a:pPr lvl="1"/>
            <a:r>
              <a:rPr lang="en-GB" dirty="0" err="1">
                <a:hlinkClick r:id="rId5"/>
              </a:rPr>
              <a:t>Ohjeita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nuorisovaltuuston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perustamiseen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ja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toimintasäännön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laatimiseen</a:t>
            </a:r>
            <a:r>
              <a:rPr lang="en-GB" dirty="0">
                <a:hlinkClick r:id="rId5"/>
              </a:rPr>
              <a:t> </a:t>
            </a:r>
            <a:r>
              <a:rPr lang="en-GB" dirty="0"/>
              <a:t>(</a:t>
            </a:r>
            <a:r>
              <a:rPr lang="en-GB" dirty="0" err="1"/>
              <a:t>opas</a:t>
            </a:r>
            <a:r>
              <a:rPr lang="en-GB" dirty="0"/>
              <a:t>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62280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3CF7-25B7-4878-5096-05B9C20E2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320B-5205-CB4D-641D-7BF3ACCF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Kuntaliitto</a:t>
            </a:r>
            <a:r>
              <a:rPr lang="en-GB" dirty="0"/>
              <a:t> </a:t>
            </a:r>
            <a:r>
              <a:rPr lang="en-GB" dirty="0" err="1"/>
              <a:t>kokoaa</a:t>
            </a:r>
            <a:r>
              <a:rPr lang="en-GB" dirty="0"/>
              <a:t> </a:t>
            </a:r>
            <a:r>
              <a:rPr lang="en-GB" dirty="0" err="1"/>
              <a:t>valtuutetuille</a:t>
            </a:r>
            <a:r>
              <a:rPr lang="en-GB" dirty="0"/>
              <a:t> </a:t>
            </a:r>
            <a:r>
              <a:rPr lang="en-GB" dirty="0" err="1"/>
              <a:t>aineistoja</a:t>
            </a:r>
            <a:r>
              <a:rPr lang="en-GB" dirty="0"/>
              <a:t> </a:t>
            </a:r>
            <a:r>
              <a:rPr lang="en-GB" dirty="0" err="1"/>
              <a:t>osoitteessa</a:t>
            </a:r>
            <a:br>
              <a:rPr lang="en-GB" dirty="0"/>
            </a:b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https://www.kuntaliitto.fi/valtuutettu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049F9-AEF2-DA1A-D639-057621EC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hlinkClick r:id="rId3"/>
              </a:rPr>
              <a:t>Kuntien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ja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hyvinvointialueiden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yhteistyö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ja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yhdyspinnat</a:t>
            </a:r>
            <a:r>
              <a:rPr lang="en-GB" dirty="0">
                <a:hlinkClick r:id="rId3"/>
              </a:rPr>
              <a:t> </a:t>
            </a:r>
            <a:r>
              <a:rPr lang="en-GB" dirty="0"/>
              <a:t>(</a:t>
            </a:r>
            <a:r>
              <a:rPr lang="en-GB" dirty="0" err="1"/>
              <a:t>opas</a:t>
            </a:r>
            <a:r>
              <a:rPr lang="en-GB" dirty="0"/>
              <a:t>)</a:t>
            </a:r>
          </a:p>
          <a:p>
            <a:r>
              <a:rPr lang="en-GB" dirty="0" err="1">
                <a:hlinkClick r:id="rId4"/>
              </a:rPr>
              <a:t>Rasismi</a:t>
            </a:r>
            <a:r>
              <a:rPr lang="en-GB" dirty="0">
                <a:hlinkClick r:id="rId4"/>
              </a:rPr>
              <a:t> - </a:t>
            </a:r>
            <a:r>
              <a:rPr lang="en-GB" dirty="0" err="1">
                <a:hlinkClick r:id="rId4"/>
              </a:rPr>
              <a:t>tietoa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kuntapäättäjille</a:t>
            </a:r>
            <a:r>
              <a:rPr lang="en-GB" dirty="0">
                <a:hlinkClick r:id="rId4"/>
              </a:rPr>
              <a:t> </a:t>
            </a:r>
            <a:r>
              <a:rPr lang="en-GB" dirty="0"/>
              <a:t>(PDF-</a:t>
            </a:r>
            <a:r>
              <a:rPr lang="en-GB" dirty="0" err="1"/>
              <a:t>esitys</a:t>
            </a:r>
            <a:r>
              <a:rPr lang="en-GB" dirty="0"/>
              <a:t>)</a:t>
            </a:r>
          </a:p>
          <a:p>
            <a:r>
              <a:rPr lang="en-GB" dirty="0" err="1">
                <a:hlinkClick r:id="rId5"/>
              </a:rPr>
              <a:t>Ohjeita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kunnan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nuorisovaltuuston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perustamiseen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ja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toimintasäännön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laatimiseen_Kuntaliitto_luottamushenkilöt</a:t>
            </a:r>
            <a:r>
              <a:rPr lang="en-GB" dirty="0">
                <a:hlinkClick r:id="rId5"/>
              </a:rPr>
              <a:t> </a:t>
            </a:r>
            <a:r>
              <a:rPr lang="en-GB" dirty="0"/>
              <a:t>(PDF-</a:t>
            </a:r>
            <a:r>
              <a:rPr lang="en-GB" dirty="0" err="1"/>
              <a:t>esitys</a:t>
            </a:r>
            <a:r>
              <a:rPr lang="en-GB" dirty="0"/>
              <a:t>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17753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CE7E2-04BD-68A5-F9CE-ACDBB25BF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038979B-0485-6B22-3802-885A3584D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799" y="6129338"/>
            <a:ext cx="10643951" cy="728662"/>
          </a:xfrm>
        </p:spPr>
        <p:txBody>
          <a:bodyPr/>
          <a:lstStyle/>
          <a:p>
            <a:r>
              <a:rPr lang="fi-FI" dirty="0">
                <a:solidFill>
                  <a:srgbClr val="3F3F3F"/>
                </a:solidFill>
                <a:effectLst/>
              </a:rPr>
              <a:t>Kuva: Kai Widell</a:t>
            </a:r>
          </a:p>
        </p:txBody>
      </p:sp>
      <p:pic>
        <p:nvPicPr>
          <p:cNvPr id="11" name="Content Placeholder 10" descr="Henkilö kirjoittaa muistikirjaan.">
            <a:extLst>
              <a:ext uri="{FF2B5EF4-FFF2-40B4-BE49-F238E27FC236}">
                <a16:creationId xmlns:a16="http://schemas.microsoft.com/office/drawing/2014/main" id="{BB1371A6-4C6A-8286-740D-16BFA58BA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649921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03A463-0A29-1612-BEAD-F4BFC6BBA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Kiitos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4466ED7-CA3E-A368-D950-EA0C26F51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49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46AAB-D4AA-DD47-88A4-5FF4C7E4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FE4665-B8FD-8B7B-6DB5-B4A8181F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Open Sans"/>
                <a:ea typeface="Open Sans"/>
                <a:cs typeface="Open Sans"/>
              </a:rPr>
              <a:t>Miksi kulttuurin edistäminen kannattaa kunnissa?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9F6E5A-8C9B-BA8A-158A-5F379C27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Taiken toiminnassa huomattua</a:t>
            </a:r>
          </a:p>
          <a:p>
            <a:pPr lvl="1"/>
            <a:r>
              <a:rPr lang="fi-FI" dirty="0"/>
              <a:t>Taide lisää hyvinvointia, kulttuurihyvinvoinnin edistäminen koskee kaikkia kansalaisia</a:t>
            </a:r>
          </a:p>
          <a:p>
            <a:pPr lvl="1"/>
            <a:r>
              <a:rPr lang="fi-FI" dirty="0"/>
              <a:t>Suomalaiset haluavat julkista taidetta elinympäristöönsä (Julkisen taiteen gallup 2025)</a:t>
            </a:r>
          </a:p>
          <a:p>
            <a:pPr lvl="1"/>
            <a:r>
              <a:rPr lang="fi-FI" dirty="0"/>
              <a:t>Luovan talouden sektorilla on suuri kasvupotentiaali mutta myös paljon ruohonjuuritason haasteita</a:t>
            </a:r>
          </a:p>
          <a:p>
            <a:pPr lvl="1"/>
            <a:r>
              <a:rPr lang="fi-FI" dirty="0"/>
              <a:t>Kulttuuritapahtumilla on merkittäviä aluetaloudellisia vaikutuksia</a:t>
            </a:r>
          </a:p>
          <a:p>
            <a:pPr lvl="1"/>
            <a:r>
              <a:rPr lang="fi-FI" dirty="0"/>
              <a:t>Kulttuuripoliittinen selonteko määrittää kulttuurin </a:t>
            </a:r>
            <a:r>
              <a:rPr lang="fi-FI" dirty="0" err="1"/>
              <a:t>jokaisenoikeutena</a:t>
            </a:r>
            <a:endParaRPr lang="fi-FI" dirty="0"/>
          </a:p>
          <a:p>
            <a:pPr lvl="1"/>
            <a:r>
              <a:rPr lang="fi-FI" dirty="0">
                <a:latin typeface="Open Sans"/>
                <a:ea typeface="Open Sans"/>
                <a:cs typeface="Open Sans"/>
              </a:rPr>
              <a:t>Lisätietoa, linkkejä ja lähteitä tämän aineiston lopussa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17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F7030-7682-ECE5-3731-D3F75441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3A54954-0EF6-C7AF-99FD-4FD84C971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799" y="6129338"/>
            <a:ext cx="10643951" cy="728662"/>
          </a:xfrm>
        </p:spPr>
        <p:txBody>
          <a:bodyPr/>
          <a:lstStyle/>
          <a:p>
            <a:r>
              <a:rPr lang="fi-FI">
                <a:solidFill>
                  <a:srgbClr val="3F3F3F"/>
                </a:solidFill>
                <a:effectLst/>
              </a:rPr>
              <a:t>Hannele Rantala. Kuva: Kai Widell</a:t>
            </a:r>
          </a:p>
        </p:txBody>
      </p:sp>
      <p:pic>
        <p:nvPicPr>
          <p:cNvPr id="11" name="Content Placeholder 10" descr="Taiteilija järjestelee kuvia työpöydällä.">
            <a:extLst>
              <a:ext uri="{FF2B5EF4-FFF2-40B4-BE49-F238E27FC236}">
                <a16:creationId xmlns:a16="http://schemas.microsoft.com/office/drawing/2014/main" id="{BF8AEF9D-8945-2EC7-A403-31C176226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150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358673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2A72808-B864-A9C6-734B-7DAE43695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Kulttuuritoiminnan järjestäminen kuuluu jokaisen kunnan tehtäviin  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BF246E73-DE40-F09E-4283-EE738946B7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Kulttuuritoimintalain (3§) </a:t>
            </a:r>
            <a:r>
              <a:rPr lang="fi-FI">
                <a:solidFill>
                  <a:srgbClr val="FFCA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Laki kuntien kulttuuritoiminnasta </a:t>
            </a:r>
            <a:r>
              <a:rPr lang="fi-FI"/>
              <a:t>(166/2019) mukaan kunnan tehtävänä on järjestää kulttuuritoimintaa.</a:t>
            </a:r>
          </a:p>
        </p:txBody>
      </p:sp>
    </p:spTree>
    <p:extLst>
      <p:ext uri="{BB962C8B-B14F-4D97-AF65-F5344CB8AC3E}">
        <p14:creationId xmlns:p14="http://schemas.microsoft.com/office/powerpoint/2010/main" val="28575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2D0E5-62FD-D3D8-9E66-075E5ED63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030C9D-7D09-744D-D49C-78BF9BB4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Tämän tehtävän toteuttamiseksi kunnan tulee</a:t>
            </a:r>
          </a:p>
        </p:txBody>
      </p:sp>
      <p:sp>
        <p:nvSpPr>
          <p:cNvPr id="4" name="Sisällön paikkamerkki 6">
            <a:extLst>
              <a:ext uri="{FF2B5EF4-FFF2-40B4-BE49-F238E27FC236}">
                <a16:creationId xmlns:a16="http://schemas.microsoft.com/office/drawing/2014/main" id="{D56F530B-CDFE-0A36-2716-8702CEA9D004}"/>
              </a:ext>
            </a:extLst>
          </p:cNvPr>
          <p:cNvSpPr txBox="1">
            <a:spLocks/>
          </p:cNvSpPr>
          <p:nvPr/>
        </p:nvSpPr>
        <p:spPr>
          <a:xfrm>
            <a:off x="2528790" y="2773936"/>
            <a:ext cx="25200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5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1. Edistää kulttuurin ja taiteen yhdenvertaista saatavuutta ja monipuolista käyttöä</a:t>
            </a:r>
          </a:p>
        </p:txBody>
      </p:sp>
      <p:sp>
        <p:nvSpPr>
          <p:cNvPr id="14" name="Sisällön paikkamerkki 6">
            <a:extLst>
              <a:ext uri="{FF2B5EF4-FFF2-40B4-BE49-F238E27FC236}">
                <a16:creationId xmlns:a16="http://schemas.microsoft.com/office/drawing/2014/main" id="{B50F58B1-4490-7DD8-94FF-70BD70192242}"/>
              </a:ext>
            </a:extLst>
          </p:cNvPr>
          <p:cNvSpPr txBox="1">
            <a:spLocks/>
          </p:cNvSpPr>
          <p:nvPr/>
        </p:nvSpPr>
        <p:spPr>
          <a:xfrm>
            <a:off x="1206367" y="4966293"/>
            <a:ext cx="25200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5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4. Tarjota mahdollisuuksia kulttuurin ja taiteen eri muotojen ja alojen tavoitteelliseen taide- ja kulttuurikasvatukseen</a:t>
            </a:r>
          </a:p>
        </p:txBody>
      </p:sp>
      <p:sp>
        <p:nvSpPr>
          <p:cNvPr id="17" name="Sisällön paikkamerkki 6">
            <a:extLst>
              <a:ext uri="{FF2B5EF4-FFF2-40B4-BE49-F238E27FC236}">
                <a16:creationId xmlns:a16="http://schemas.microsoft.com/office/drawing/2014/main" id="{9DF62A8C-678E-7733-BF97-0279059C0A8E}"/>
              </a:ext>
            </a:extLst>
          </p:cNvPr>
          <p:cNvSpPr txBox="1">
            <a:spLocks/>
          </p:cNvSpPr>
          <p:nvPr/>
        </p:nvSpPr>
        <p:spPr>
          <a:xfrm>
            <a:off x="5231595" y="2773936"/>
            <a:ext cx="25200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5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2. Luoda edellytyksiä ammattimaiselle taiteelliselle työlle ja toiminnalle</a:t>
            </a:r>
          </a:p>
        </p:txBody>
      </p:sp>
      <p:sp>
        <p:nvSpPr>
          <p:cNvPr id="20" name="Sisällön paikkamerkki 6">
            <a:extLst>
              <a:ext uri="{FF2B5EF4-FFF2-40B4-BE49-F238E27FC236}">
                <a16:creationId xmlns:a16="http://schemas.microsoft.com/office/drawing/2014/main" id="{C60835B6-7128-3929-FD24-4F3F9F4DFFC8}"/>
              </a:ext>
            </a:extLst>
          </p:cNvPr>
          <p:cNvSpPr txBox="1">
            <a:spLocks/>
          </p:cNvSpPr>
          <p:nvPr/>
        </p:nvSpPr>
        <p:spPr>
          <a:xfrm>
            <a:off x="7934400" y="2773936"/>
            <a:ext cx="25200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5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3. Edistää kulttuurin ja taiteen harrastamista sekä niihin liittyvää kansalaistoimintaa</a:t>
            </a:r>
          </a:p>
        </p:txBody>
      </p:sp>
      <p:sp>
        <p:nvSpPr>
          <p:cNvPr id="23" name="Sisällön paikkamerkki 6">
            <a:extLst>
              <a:ext uri="{FF2B5EF4-FFF2-40B4-BE49-F238E27FC236}">
                <a16:creationId xmlns:a16="http://schemas.microsoft.com/office/drawing/2014/main" id="{0621FC11-F01E-E8CB-881F-77D8BF19DA8D}"/>
              </a:ext>
            </a:extLst>
          </p:cNvPr>
          <p:cNvSpPr txBox="1">
            <a:spLocks/>
          </p:cNvSpPr>
          <p:nvPr/>
        </p:nvSpPr>
        <p:spPr>
          <a:xfrm>
            <a:off x="3788790" y="4966293"/>
            <a:ext cx="25200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5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5. Edistää kulttuuriperinnön ylläpitämistä ja käyttöä sekä paikallista identiteettiä tukevaa ja kehittävää toimintaa</a:t>
            </a:r>
          </a:p>
        </p:txBody>
      </p:sp>
      <p:sp>
        <p:nvSpPr>
          <p:cNvPr id="29" name="Sisällön paikkamerkki 6">
            <a:extLst>
              <a:ext uri="{FF2B5EF4-FFF2-40B4-BE49-F238E27FC236}">
                <a16:creationId xmlns:a16="http://schemas.microsoft.com/office/drawing/2014/main" id="{5F3464DF-7817-C89D-E392-CE263E72EA7C}"/>
              </a:ext>
            </a:extLst>
          </p:cNvPr>
          <p:cNvSpPr txBox="1">
            <a:spLocks/>
          </p:cNvSpPr>
          <p:nvPr/>
        </p:nvSpPr>
        <p:spPr>
          <a:xfrm>
            <a:off x="6491595" y="4966293"/>
            <a:ext cx="25200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5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6. Edistää kulttuuria ja taidetta osana asukkaiden hyvinvointia ja terveyttä, osallisuutta ja yhteisöllisyyttä sekä paikallista ja alueellista elinvoimaa</a:t>
            </a:r>
          </a:p>
        </p:txBody>
      </p:sp>
      <p:sp>
        <p:nvSpPr>
          <p:cNvPr id="32" name="Sisällön paikkamerkki 6">
            <a:extLst>
              <a:ext uri="{FF2B5EF4-FFF2-40B4-BE49-F238E27FC236}">
                <a16:creationId xmlns:a16="http://schemas.microsoft.com/office/drawing/2014/main" id="{81158D29-31D9-90E1-E23E-261954895F46}"/>
              </a:ext>
            </a:extLst>
          </p:cNvPr>
          <p:cNvSpPr txBox="1">
            <a:spLocks/>
          </p:cNvSpPr>
          <p:nvPr/>
        </p:nvSpPr>
        <p:spPr>
          <a:xfrm>
            <a:off x="9194400" y="4966293"/>
            <a:ext cx="25200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5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7. Edistää kulttuurista vuorovaikutusta ja kansainvälistä toimintaa ja toteuttaa muita kulttuuriin ja taiteeseen liittyviä toimia.</a:t>
            </a:r>
          </a:p>
        </p:txBody>
      </p:sp>
      <p:pic>
        <p:nvPicPr>
          <p:cNvPr id="35" name="Picture 34" descr="Kaksi kättä kämmenet katsojaan päin ja niiden yläpuolella sydän">
            <a:extLst>
              <a:ext uri="{FF2B5EF4-FFF2-40B4-BE49-F238E27FC236}">
                <a16:creationId xmlns:a16="http://schemas.microsoft.com/office/drawing/2014/main" id="{1E12724E-752E-8545-825B-657B3E0A8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164" y="3638089"/>
            <a:ext cx="1095594" cy="1249318"/>
          </a:xfrm>
          <a:prstGeom prst="rect">
            <a:avLst/>
          </a:prstGeom>
        </p:spPr>
      </p:pic>
      <p:pic>
        <p:nvPicPr>
          <p:cNvPr id="37" name="Picture 36" descr="Vaaka">
            <a:extLst>
              <a:ext uri="{FF2B5EF4-FFF2-40B4-BE49-F238E27FC236}">
                <a16:creationId xmlns:a16="http://schemas.microsoft.com/office/drawing/2014/main" id="{55730358-91E3-65A4-05E7-AD10791F5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34" y="1687122"/>
            <a:ext cx="1235066" cy="1046912"/>
          </a:xfrm>
          <a:prstGeom prst="rect">
            <a:avLst/>
          </a:prstGeom>
        </p:spPr>
      </p:pic>
      <p:pic>
        <p:nvPicPr>
          <p:cNvPr id="39" name="Picture 38" descr="Ylöskohotettu nyrkki">
            <a:extLst>
              <a:ext uri="{FF2B5EF4-FFF2-40B4-BE49-F238E27FC236}">
                <a16:creationId xmlns:a16="http://schemas.microsoft.com/office/drawing/2014/main" id="{84E23E83-5938-97C0-7667-97C6F4B01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952" y="1557822"/>
            <a:ext cx="849258" cy="1221405"/>
          </a:xfrm>
          <a:prstGeom prst="rect">
            <a:avLst/>
          </a:prstGeom>
        </p:spPr>
      </p:pic>
      <p:pic>
        <p:nvPicPr>
          <p:cNvPr id="41" name="Picture 40" descr="Kolme ihmishahmoa maapallon edessä">
            <a:extLst>
              <a:ext uri="{FF2B5EF4-FFF2-40B4-BE49-F238E27FC236}">
                <a16:creationId xmlns:a16="http://schemas.microsoft.com/office/drawing/2014/main" id="{294490FD-CF4E-D384-B288-FAD729040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759" y="3722284"/>
            <a:ext cx="977322" cy="1169133"/>
          </a:xfrm>
          <a:prstGeom prst="rect">
            <a:avLst/>
          </a:prstGeom>
        </p:spPr>
      </p:pic>
      <p:pic>
        <p:nvPicPr>
          <p:cNvPr id="43" name="Picture 42" descr="Laatikko, jonka yläpuolella kaksi hymyilevää kasvoa.">
            <a:extLst>
              <a:ext uri="{FF2B5EF4-FFF2-40B4-BE49-F238E27FC236}">
                <a16:creationId xmlns:a16="http://schemas.microsoft.com/office/drawing/2014/main" id="{EEAA9359-E60B-E128-AF2D-B0301AE34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225" y="3702789"/>
            <a:ext cx="974774" cy="1263504"/>
          </a:xfrm>
          <a:prstGeom prst="rect">
            <a:avLst/>
          </a:prstGeom>
        </p:spPr>
      </p:pic>
      <p:pic>
        <p:nvPicPr>
          <p:cNvPr id="45" name="Picture 44" descr="Maalitaulu, jonka keskellä nuoli">
            <a:extLst>
              <a:ext uri="{FF2B5EF4-FFF2-40B4-BE49-F238E27FC236}">
                <a16:creationId xmlns:a16="http://schemas.microsoft.com/office/drawing/2014/main" id="{B95F2C6C-AE0B-8F5A-1A13-906D5A5DE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097" y="1663381"/>
            <a:ext cx="1235067" cy="1066210"/>
          </a:xfrm>
          <a:prstGeom prst="rect">
            <a:avLst/>
          </a:prstGeom>
        </p:spPr>
      </p:pic>
      <p:pic>
        <p:nvPicPr>
          <p:cNvPr id="47" name="Picture 46" descr="Ylöspäin kasvava taimi">
            <a:extLst>
              <a:ext uri="{FF2B5EF4-FFF2-40B4-BE49-F238E27FC236}">
                <a16:creationId xmlns:a16="http://schemas.microsoft.com/office/drawing/2014/main" id="{1E993AEC-F9A8-F735-BB17-844F52E345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9" y="3618791"/>
            <a:ext cx="849258" cy="12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46FC9-9C4D-DD43-F52E-60D7E513C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DD1040-A571-7EE4-D7BC-C9ED2E09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Myös muut lait ohjaavat kuntien kulttuuritoimintaa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5D5D1F-3AD0-343C-FBEC-A4EEA059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>
                <a:hlinkClick r:id="rId2"/>
              </a:rPr>
              <a:t>Laki yleisistä kirjastoista</a:t>
            </a:r>
            <a:r>
              <a:rPr lang="fi-FI"/>
              <a:t> (1492/2016)</a:t>
            </a:r>
          </a:p>
          <a:p>
            <a:pPr lvl="1"/>
            <a:r>
              <a:rPr lang="fi-FI"/>
              <a:t>Kirjastotoiminta pakollista</a:t>
            </a:r>
          </a:p>
          <a:p>
            <a:r>
              <a:rPr lang="fi-FI">
                <a:hlinkClick r:id="rId3"/>
              </a:rPr>
              <a:t>Museolaki</a:t>
            </a:r>
            <a:r>
              <a:rPr lang="fi-FI"/>
              <a:t> (314/2019)</a:t>
            </a:r>
          </a:p>
          <a:p>
            <a:r>
              <a:rPr lang="fi-FI">
                <a:hlinkClick r:id="rId4"/>
              </a:rPr>
              <a:t>Laki taiteen perusopetuksesta</a:t>
            </a:r>
            <a:r>
              <a:rPr lang="fi-FI"/>
              <a:t> (633/1998)</a:t>
            </a:r>
          </a:p>
          <a:p>
            <a:r>
              <a:rPr lang="fi-FI">
                <a:hlinkClick r:id="rId5"/>
              </a:rPr>
              <a:t>Laki esittävän taiteen edistämisestä</a:t>
            </a:r>
            <a:r>
              <a:rPr lang="fi-FI"/>
              <a:t> (1082/2020)</a:t>
            </a:r>
          </a:p>
          <a:p>
            <a:r>
              <a:rPr lang="fi-FI">
                <a:hlinkClick r:id="rId6"/>
              </a:rPr>
              <a:t>Laki vapaasta sivistystyöstä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11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0024E4818B74891E67BBE2482EDBC" ma:contentTypeVersion="3" ma:contentTypeDescription="Create a new document." ma:contentTypeScope="" ma:versionID="724abe96f05fb5e823f6226187529a71">
  <xsd:schema xmlns:xsd="http://www.w3.org/2001/XMLSchema" xmlns:xs="http://www.w3.org/2001/XMLSchema" xmlns:p="http://schemas.microsoft.com/office/2006/metadata/properties" xmlns:ns2="9cb35c93-c03d-4421-b4ba-f9cbe5ce027f" targetNamespace="http://schemas.microsoft.com/office/2006/metadata/properties" ma:root="true" ma:fieldsID="f448b72e1f3865f64eecae85fb0c2157" ns2:_="">
    <xsd:import namespace="9cb35c93-c03d-4421-b4ba-f9cbe5ce02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35c93-c03d-4421-b4ba-f9cbe5ce0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18C928-021D-4597-8F26-200A5F905C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67ED40-5A2C-42AB-A38B-26B43CC77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35c93-c03d-4421-b4ba-f9cbe5ce02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31EABD-C1E3-4C6E-8386-E66E60C9EA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Microsoft Office PowerPoint</Application>
  <PresentationFormat>Laajakuva</PresentationFormat>
  <Paragraphs>236</Paragraphs>
  <Slides>43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8" baseType="lpstr">
      <vt:lpstr>Arial</vt:lpstr>
      <vt:lpstr>Calibri</vt:lpstr>
      <vt:lpstr>Open Sans</vt:lpstr>
      <vt:lpstr>Open Sans Semibold</vt:lpstr>
      <vt:lpstr>Office-teema</vt:lpstr>
      <vt:lpstr>Mitä kunnan luottamushenkilön on hyvä tietää taiteesta ja kulttuurista kunnissa?</vt:lpstr>
      <vt:lpstr>Sisällysluettelo</vt:lpstr>
      <vt:lpstr>Taike tukee kuntia kulttuurityössä</vt:lpstr>
      <vt:lpstr>Miksi kulttuurin edistäminen kannattaa kunnissa?</vt:lpstr>
      <vt:lpstr>Miksi kulttuurin edistäminen kannattaa kunnissa?</vt:lpstr>
      <vt:lpstr>PowerPoint-esitys</vt:lpstr>
      <vt:lpstr>Kulttuuritoiminnan järjestäminen kuuluu jokaisen kunnan tehtäviin  </vt:lpstr>
      <vt:lpstr>Tämän tehtävän toteuttamiseksi kunnan tulee</vt:lpstr>
      <vt:lpstr>Myös muut lait ohjaavat kuntien kulttuuritoimintaa</vt:lpstr>
      <vt:lpstr>Kulttuuritoiminta on jaettu vastuu</vt:lpstr>
      <vt:lpstr>Kulttuuritoiminta on jaettu vastuu</vt:lpstr>
      <vt:lpstr>Taide- ja kulttuuripolitiikan keskeiset dokumentit kuntapäättäjälle</vt:lpstr>
      <vt:lpstr>PowerPoint-esitys</vt:lpstr>
      <vt:lpstr>Kulttuuritoiminnan rahoitus</vt:lpstr>
      <vt:lpstr>Rahoitusta valtiolta, kunnilta, säätiöltä ja yksityisiltä</vt:lpstr>
      <vt:lpstr>Rahoitusta valtiolta, kunnilta, säätiöltä ja yksityisiltä</vt:lpstr>
      <vt:lpstr>Rahoitusta valtiolta, kunnilta, säätiöltä ja yksityisiltä</vt:lpstr>
      <vt:lpstr>Taiteen vapaan kentän yhteisöjen rahoitus</vt:lpstr>
      <vt:lpstr>Esimerkki: Festivaaleilla on merkittäviä aluetaloudellisia vaikutuksia</vt:lpstr>
      <vt:lpstr>Esimerkki: Kuntien rooli festivaalien rahoittajana tärkeä</vt:lpstr>
      <vt:lpstr>Kuntien kulttuuritoiminnan rakenteet  ja kulujen vertaaminen</vt:lpstr>
      <vt:lpstr>PowerPoint-esitys</vt:lpstr>
      <vt:lpstr>Taiteilijoiden työ ja toimeentulo</vt:lpstr>
      <vt:lpstr>Taiteilijoiden elanto tulee monesta lähteestä</vt:lpstr>
      <vt:lpstr>Taiteilijoiden tulolajit 2023</vt:lpstr>
      <vt:lpstr>Kunnan vaikutus taiteilijoiden tulonmuodostumiselle ja työllistymiselle</vt:lpstr>
      <vt:lpstr>Taiteilijat tekevät mielellään yhteistyötä kunnan kanssa…</vt:lpstr>
      <vt:lpstr>… mutta kokevat yhteistyön kunnan kanssa usein vaikeaksi</vt:lpstr>
      <vt:lpstr>Millaista tukea taiteilijat toivovat kunnilta? (n=1078)</vt:lpstr>
      <vt:lpstr>PowerPoint-esitys</vt:lpstr>
      <vt:lpstr>Mitä kuntapäättäjä voi tehdä taiteen ja kulttuurin edistämiseksi?</vt:lpstr>
      <vt:lpstr>Kulttuurin edistäminen strategisella tasolla</vt:lpstr>
      <vt:lpstr>Koordinaatio kunnan sisällä taiteen ja kulttuurin edistämisen toimenpiteistä</vt:lpstr>
      <vt:lpstr>Koordinaatio kunnan sisällä taiteilijoiden työskentelyedellytysten vahvistamiseksi</vt:lpstr>
      <vt:lpstr>PowerPoint-esitys</vt:lpstr>
      <vt:lpstr>Mistä lisää tietoa?</vt:lpstr>
      <vt:lpstr>Lisätietoja ja asiantuntijapalveluita Taikesta taiteen ja kulttuurin kysymyksissä</vt:lpstr>
      <vt:lpstr>Linkkejä ja lisätietoa</vt:lpstr>
      <vt:lpstr>Linkkejä ja lisätietoa</vt:lpstr>
      <vt:lpstr>Kuntaliitto kokoaa valtuutetuille aineistoja osoitteessa https://www.kuntaliitto.fi/valtuutettu</vt:lpstr>
      <vt:lpstr>Kuntaliitto kokoaa valtuutetuille aineistoja osoitteessa https://www.kuntaliitto.fi/valtuutettu</vt:lpstr>
      <vt:lpstr>PowerPoint-esitys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32</cp:revision>
  <dcterms:created xsi:type="dcterms:W3CDTF">2025-08-05T09:31:03Z</dcterms:created>
  <dcterms:modified xsi:type="dcterms:W3CDTF">2025-08-07T10:16:17Z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0x0101004710024E4818B74891E67BBE2482EDBC</vt:lpwstr>
  </property>
</Properties>
</file>