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8"/>
  </p:notesMasterIdLst>
  <p:sldIdLst>
    <p:sldId id="256" r:id="rId5"/>
    <p:sldId id="330" r:id="rId6"/>
    <p:sldId id="293" r:id="rId7"/>
    <p:sldId id="294" r:id="rId8"/>
    <p:sldId id="295" r:id="rId9"/>
    <p:sldId id="324" r:id="rId10"/>
    <p:sldId id="258" r:id="rId11"/>
    <p:sldId id="296" r:id="rId12"/>
    <p:sldId id="298" r:id="rId13"/>
    <p:sldId id="299" r:id="rId14"/>
    <p:sldId id="300" r:id="rId15"/>
    <p:sldId id="301" r:id="rId16"/>
    <p:sldId id="284" r:id="rId17"/>
    <p:sldId id="297" r:id="rId18"/>
    <p:sldId id="302" r:id="rId19"/>
    <p:sldId id="303" r:id="rId20"/>
    <p:sldId id="304" r:id="rId21"/>
    <p:sldId id="305" r:id="rId22"/>
    <p:sldId id="306" r:id="rId23"/>
    <p:sldId id="307" r:id="rId24"/>
    <p:sldId id="308" r:id="rId25"/>
    <p:sldId id="329" r:id="rId26"/>
    <p:sldId id="309" r:id="rId27"/>
    <p:sldId id="310" r:id="rId28"/>
    <p:sldId id="275" r:id="rId29"/>
    <p:sldId id="311" r:id="rId30"/>
    <p:sldId id="280" r:id="rId31"/>
    <p:sldId id="312" r:id="rId32"/>
    <p:sldId id="313" r:id="rId33"/>
    <p:sldId id="328" r:id="rId34"/>
    <p:sldId id="314" r:id="rId35"/>
    <p:sldId id="267" r:id="rId36"/>
    <p:sldId id="315" r:id="rId37"/>
    <p:sldId id="316" r:id="rId38"/>
    <p:sldId id="327" r:id="rId39"/>
    <p:sldId id="318" r:id="rId40"/>
    <p:sldId id="319" r:id="rId41"/>
    <p:sldId id="320" r:id="rId42"/>
    <p:sldId id="321" r:id="rId43"/>
    <p:sldId id="322" r:id="rId44"/>
    <p:sldId id="323" r:id="rId45"/>
    <p:sldId id="325" r:id="rId46"/>
    <p:sldId id="282" r:id="rId4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498" userDrawn="1">
          <p15:clr>
            <a:srgbClr val="A4A3A4"/>
          </p15:clr>
        </p15:guide>
        <p15:guide id="4" orient="horz" pos="210" userDrawn="1">
          <p15:clr>
            <a:srgbClr val="A4A3A4"/>
          </p15:clr>
        </p15:guide>
        <p15:guide id="5" pos="756" userDrawn="1">
          <p15:clr>
            <a:srgbClr val="A4A3A4"/>
          </p15:clr>
        </p15:guide>
        <p15:guide id="6" pos="7446" userDrawn="1">
          <p15:clr>
            <a:srgbClr val="A4A3A4"/>
          </p15:clr>
        </p15:guide>
        <p15:guide id="7" orient="horz" pos="3317" userDrawn="1">
          <p15:clr>
            <a:srgbClr val="A4A3A4"/>
          </p15:clr>
        </p15:guide>
        <p15:guide id="8" pos="5269" userDrawn="1">
          <p15:clr>
            <a:srgbClr val="A4A3A4"/>
          </p15:clr>
        </p15:guide>
        <p15:guide id="9" pos="2570" userDrawn="1">
          <p15:clr>
            <a:srgbClr val="A4A3A4"/>
          </p15:clr>
        </p15:guide>
        <p15:guide id="10" orient="horz" pos="136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Tekijä" initials="K"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7E"/>
    <a:srgbClr val="FF9440"/>
    <a:srgbClr val="EE7D45"/>
    <a:srgbClr val="FFCACD"/>
    <a:srgbClr val="F58AC4"/>
    <a:srgbClr val="FDFB4F"/>
    <a:srgbClr val="B09533"/>
    <a:srgbClr val="FFEF10"/>
    <a:srgbClr val="E1BE4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14"/>
    <p:restoredTop sz="94586"/>
  </p:normalViewPr>
  <p:slideViewPr>
    <p:cSldViewPr snapToGrid="0">
      <p:cViewPr varScale="1">
        <p:scale>
          <a:sx n="68" d="100"/>
          <a:sy n="68" d="100"/>
        </p:scale>
        <p:origin x="558" y="66"/>
      </p:cViewPr>
      <p:guideLst>
        <p:guide orient="horz" pos="2160"/>
        <p:guide pos="3840"/>
        <p:guide orient="horz" pos="3498"/>
        <p:guide orient="horz" pos="210"/>
        <p:guide pos="756"/>
        <p:guide pos="7446"/>
        <p:guide orient="horz" pos="3317"/>
        <p:guide pos="5269"/>
        <p:guide pos="2570"/>
        <p:guide orient="horz" pos="13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1125583398055E-4"/>
          <c:y val="0.13296092932080894"/>
          <c:w val="0.29844383113706785"/>
          <c:h val="0.58493832523755374"/>
        </c:manualLayout>
      </c:layout>
      <c:doughnutChart>
        <c:varyColors val="1"/>
        <c:ser>
          <c:idx val="0"/>
          <c:order val="0"/>
          <c:tx>
            <c:strRef>
              <c:f>Sheet1!$B$1</c:f>
              <c:strCache>
                <c:ptCount val="1"/>
                <c:pt idx="0">
                  <c:v>Sales</c:v>
                </c:pt>
              </c:strCache>
            </c:strRef>
          </c:tx>
          <c:dPt>
            <c:idx val="0"/>
            <c:bubble3D val="0"/>
            <c:spPr>
              <a:solidFill>
                <a:schemeClr val="bg1"/>
              </a:solidFill>
              <a:ln w="19050">
                <a:noFill/>
              </a:ln>
              <a:effectLst/>
            </c:spPr>
            <c:extLst>
              <c:ext xmlns:c16="http://schemas.microsoft.com/office/drawing/2014/chart" uri="{C3380CC4-5D6E-409C-BE32-E72D297353CC}">
                <c16:uniqueId val="{00000001-56F1-1D40-82DF-CE486A33E39D}"/>
              </c:ext>
            </c:extLst>
          </c:dPt>
          <c:dPt>
            <c:idx val="1"/>
            <c:bubble3D val="0"/>
            <c:spPr>
              <a:solidFill>
                <a:srgbClr val="A1830D"/>
              </a:solidFill>
              <a:ln w="19050">
                <a:noFill/>
              </a:ln>
              <a:effectLst/>
            </c:spPr>
            <c:extLst>
              <c:ext xmlns:c16="http://schemas.microsoft.com/office/drawing/2014/chart" uri="{C3380CC4-5D6E-409C-BE32-E72D297353CC}">
                <c16:uniqueId val="{00000003-56F1-1D40-82DF-CE486A33E39D}"/>
              </c:ext>
            </c:extLst>
          </c:dPt>
          <c:dPt>
            <c:idx val="2"/>
            <c:bubble3D val="0"/>
            <c:spPr>
              <a:solidFill>
                <a:schemeClr val="tx1"/>
              </a:solidFill>
              <a:ln w="19050">
                <a:noFill/>
              </a:ln>
              <a:effectLst/>
            </c:spPr>
            <c:extLst>
              <c:ext xmlns:c16="http://schemas.microsoft.com/office/drawing/2014/chart" uri="{C3380CC4-5D6E-409C-BE32-E72D297353CC}">
                <c16:uniqueId val="{00000005-56F1-1D40-82DF-CE486A33E39D}"/>
              </c:ext>
            </c:extLst>
          </c:dPt>
          <c:dPt>
            <c:idx val="3"/>
            <c:bubble3D val="0"/>
            <c:spPr>
              <a:solidFill>
                <a:srgbClr val="E6007E"/>
              </a:solidFill>
              <a:ln w="19050">
                <a:noFill/>
              </a:ln>
              <a:effectLst/>
            </c:spPr>
            <c:extLst>
              <c:ext xmlns:c16="http://schemas.microsoft.com/office/drawing/2014/chart" uri="{C3380CC4-5D6E-409C-BE32-E72D297353CC}">
                <c16:uniqueId val="{00000007-56F1-1D40-82DF-CE486A33E39D}"/>
              </c:ext>
            </c:extLst>
          </c:dPt>
          <c:cat>
            <c:strRef>
              <c:f>Sheet1!$A$2:$A$5</c:f>
              <c:strCache>
                <c:ptCount val="4"/>
                <c:pt idx="0">
                  <c:v>Undervisnings- och kulturministeriets statsandelar 2025 sammanlagt 147 miljoner euro</c:v>
                </c:pt>
                <c:pt idx="1">
                  <c:v>Undervisnings- och kulturministeriets, Taikes och Museiverkets statsunderstöd 2025 sammanlagt 91 miljoner euro</c:v>
                </c:pt>
                <c:pt idx="2">
                  <c:v>Stiftelsernas finansiering av konst och kultur 2023 sammanlagt 85 miljoner euro</c:v>
                </c:pt>
                <c:pt idx="3">
                  <c:v>Totala kostnader för kommunernas kulturverksamhet (exklusive bibliotekstjänster) 2022</c:v>
                </c:pt>
              </c:strCache>
            </c:strRef>
          </c:cat>
          <c:val>
            <c:numRef>
              <c:f>Sheet1!$B$2:$B$5</c:f>
              <c:numCache>
                <c:formatCode>General</c:formatCode>
                <c:ptCount val="4"/>
                <c:pt idx="0">
                  <c:v>147</c:v>
                </c:pt>
                <c:pt idx="1">
                  <c:v>91</c:v>
                </c:pt>
                <c:pt idx="2">
                  <c:v>85</c:v>
                </c:pt>
                <c:pt idx="3">
                  <c:v>537</c:v>
                </c:pt>
              </c:numCache>
            </c:numRef>
          </c:val>
          <c:extLst>
            <c:ext xmlns:c16="http://schemas.microsoft.com/office/drawing/2014/chart" uri="{C3380CC4-5D6E-409C-BE32-E72D297353CC}">
              <c16:uniqueId val="{00000008-56F1-1D40-82DF-CE486A33E39D}"/>
            </c:ext>
          </c:extLst>
        </c:ser>
        <c:dLbls>
          <c:showLegendKey val="0"/>
          <c:showVal val="0"/>
          <c:showCatName val="0"/>
          <c:showSerName val="0"/>
          <c:showPercent val="0"/>
          <c:showBubbleSize val="0"/>
          <c:showLeaderLines val="1"/>
        </c:dLbls>
        <c:firstSliceAng val="0"/>
        <c:holeSize val="75"/>
      </c:doughnutChart>
      <c:spPr>
        <a:noFill/>
        <a:ln w="25400">
          <a:noFill/>
        </a:ln>
        <a:effectLst/>
      </c:spPr>
    </c:plotArea>
    <c:legend>
      <c:legendPos val="b"/>
      <c:layout>
        <c:manualLayout>
          <c:xMode val="edge"/>
          <c:yMode val="edge"/>
          <c:x val="0.35712828273421926"/>
          <c:y val="0.55277902227703046"/>
          <c:w val="0.53925609232139315"/>
          <c:h val="0.39396516919160701"/>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1622027165326"/>
          <c:y val="6.0304683790312258E-2"/>
          <c:w val="0.33551407826671309"/>
          <c:h val="0.65759457076805039"/>
        </c:manualLayout>
      </c:layout>
      <c:doughnutChart>
        <c:varyColors val="1"/>
        <c:ser>
          <c:idx val="0"/>
          <c:order val="0"/>
          <c:tx>
            <c:strRef>
              <c:f>Sheet1!$B$1</c:f>
              <c:strCache>
                <c:ptCount val="1"/>
                <c:pt idx="0">
                  <c:v>Sales</c:v>
                </c:pt>
              </c:strCache>
            </c:strRef>
          </c:tx>
          <c:spPr>
            <a:ln>
              <a:noFill/>
            </a:ln>
          </c:spPr>
          <c:dPt>
            <c:idx val="0"/>
            <c:bubble3D val="0"/>
            <c:spPr>
              <a:solidFill>
                <a:srgbClr val="E6007E"/>
              </a:solidFill>
              <a:ln w="19050">
                <a:noFill/>
              </a:ln>
              <a:effectLst/>
            </c:spPr>
            <c:extLst>
              <c:ext xmlns:c16="http://schemas.microsoft.com/office/drawing/2014/chart" uri="{C3380CC4-5D6E-409C-BE32-E72D297353CC}">
                <c16:uniqueId val="{00000001-D201-0E47-8456-0370DE8491B9}"/>
              </c:ext>
            </c:extLst>
          </c:dPt>
          <c:dPt>
            <c:idx val="1"/>
            <c:bubble3D val="0"/>
            <c:spPr>
              <a:solidFill>
                <a:srgbClr val="F58AC4"/>
              </a:solidFill>
              <a:ln w="19050">
                <a:noFill/>
              </a:ln>
              <a:effectLst/>
            </c:spPr>
            <c:extLst>
              <c:ext xmlns:c16="http://schemas.microsoft.com/office/drawing/2014/chart" uri="{C3380CC4-5D6E-409C-BE32-E72D297353CC}">
                <c16:uniqueId val="{00000003-D201-0E47-8456-0370DE8491B9}"/>
              </c:ext>
            </c:extLst>
          </c:dPt>
          <c:dPt>
            <c:idx val="2"/>
            <c:bubble3D val="0"/>
            <c:spPr>
              <a:solidFill>
                <a:srgbClr val="B09533"/>
              </a:solidFill>
              <a:ln w="19050">
                <a:noFill/>
              </a:ln>
              <a:effectLst/>
            </c:spPr>
            <c:extLst>
              <c:ext xmlns:c16="http://schemas.microsoft.com/office/drawing/2014/chart" uri="{C3380CC4-5D6E-409C-BE32-E72D297353CC}">
                <c16:uniqueId val="{00000005-D201-0E47-8456-0370DE8491B9}"/>
              </c:ext>
            </c:extLst>
          </c:dPt>
          <c:dPt>
            <c:idx val="3"/>
            <c:bubble3D val="0"/>
            <c:spPr>
              <a:solidFill>
                <a:srgbClr val="E1BE40"/>
              </a:solidFill>
              <a:ln w="19050">
                <a:noFill/>
              </a:ln>
              <a:effectLst/>
            </c:spPr>
            <c:extLst>
              <c:ext xmlns:c16="http://schemas.microsoft.com/office/drawing/2014/chart" uri="{C3380CC4-5D6E-409C-BE32-E72D297353CC}">
                <c16:uniqueId val="{00000007-D201-0E47-8456-0370DE8491B9}"/>
              </c:ext>
            </c:extLst>
          </c:dPt>
          <c:dPt>
            <c:idx val="4"/>
            <c:bubble3D val="0"/>
            <c:spPr>
              <a:solidFill>
                <a:schemeClr val="bg1"/>
              </a:solidFill>
              <a:ln w="19050">
                <a:noFill/>
              </a:ln>
              <a:effectLst/>
            </c:spPr>
            <c:extLst>
              <c:ext xmlns:c16="http://schemas.microsoft.com/office/drawing/2014/chart" uri="{C3380CC4-5D6E-409C-BE32-E72D297353CC}">
                <c16:uniqueId val="{00000009-D201-0E47-8456-0370DE8491B9}"/>
              </c:ext>
            </c:extLst>
          </c:dPt>
          <c:dPt>
            <c:idx val="5"/>
            <c:bubble3D val="0"/>
            <c:spPr>
              <a:solidFill>
                <a:schemeClr val="tx1"/>
              </a:solidFill>
              <a:ln w="19050">
                <a:noFill/>
              </a:ln>
              <a:effectLst/>
            </c:spPr>
            <c:extLst>
              <c:ext xmlns:c16="http://schemas.microsoft.com/office/drawing/2014/chart" uri="{C3380CC4-5D6E-409C-BE32-E72D297353CC}">
                <c16:uniqueId val="{0000000B-D201-0E47-8456-0370DE8491B9}"/>
              </c:ext>
            </c:extLst>
          </c:dPt>
          <c:dPt>
            <c:idx val="6"/>
            <c:bubble3D val="0"/>
            <c:spPr>
              <a:solidFill>
                <a:srgbClr val="FDFB4F"/>
              </a:solidFill>
              <a:ln w="19050">
                <a:noFill/>
              </a:ln>
              <a:effectLst/>
            </c:spPr>
            <c:extLst>
              <c:ext xmlns:c16="http://schemas.microsoft.com/office/drawing/2014/chart" uri="{C3380CC4-5D6E-409C-BE32-E72D297353CC}">
                <c16:uniqueId val="{0000000D-D201-0E47-8456-0370DE8491B9}"/>
              </c:ext>
            </c:extLst>
          </c:dPt>
          <c:cat>
            <c:strRef>
              <c:f>Sheet1!$A$2:$A$8</c:f>
              <c:strCache>
                <c:ptCount val="7"/>
                <c:pt idx="0">
                  <c:v>Sponsring och företagssamarbeten 7 %</c:v>
                </c:pt>
                <c:pt idx="1">
                  <c:v>Understöd från stiftelser, fonder m.m. 2 %</c:v>
                </c:pt>
                <c:pt idx="2">
                  <c:v>Understöd från kommuner 15 %</c:v>
                </c:pt>
                <c:pt idx="3">
                  <c:v>UKM:s festivalunderstöd 9 %</c:v>
                </c:pt>
                <c:pt idx="4">
                  <c:v>Övriga statsunderstöd 1 %</c:v>
                </c:pt>
                <c:pt idx="5">
                  <c:v>Övriga offentliga understöd 0,1 %</c:v>
                </c:pt>
                <c:pt idx="6">
                  <c:v>Självfinansiering 65 %</c:v>
                </c:pt>
              </c:strCache>
            </c:strRef>
          </c:cat>
          <c:val>
            <c:numRef>
              <c:f>Sheet1!$B$2:$B$8</c:f>
              <c:numCache>
                <c:formatCode>General</c:formatCode>
                <c:ptCount val="7"/>
                <c:pt idx="0">
                  <c:v>7</c:v>
                </c:pt>
                <c:pt idx="1">
                  <c:v>2</c:v>
                </c:pt>
                <c:pt idx="2">
                  <c:v>15</c:v>
                </c:pt>
                <c:pt idx="3">
                  <c:v>9</c:v>
                </c:pt>
                <c:pt idx="4">
                  <c:v>1</c:v>
                </c:pt>
                <c:pt idx="5">
                  <c:v>0.1</c:v>
                </c:pt>
                <c:pt idx="6">
                  <c:v>65</c:v>
                </c:pt>
              </c:numCache>
            </c:numRef>
          </c:val>
          <c:extLst>
            <c:ext xmlns:c16="http://schemas.microsoft.com/office/drawing/2014/chart" uri="{C3380CC4-5D6E-409C-BE32-E72D297353CC}">
              <c16:uniqueId val="{0000000E-D201-0E47-8456-0370DE8491B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l"/>
      <c:layout>
        <c:manualLayout>
          <c:xMode val="edge"/>
          <c:yMode val="edge"/>
          <c:x val="7.1748865412216535E-3"/>
          <c:y val="8.3454657759925097E-2"/>
          <c:w val="0.30034555270495572"/>
          <c:h val="0.78387175296064515"/>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Försäljning</c:v>
                </c:pt>
              </c:strCache>
            </c:strRef>
          </c:tx>
          <c:spPr>
            <a:solidFill>
              <a:schemeClr val="bg1"/>
            </a:solidFill>
            <a:ln w="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Lön</c:v>
                </c:pt>
                <c:pt idx="1">
                  <c:v>Arbetsersättning eller arvode</c:v>
                </c:pt>
                <c:pt idx="2">
                  <c:v>Upphovsrättsersättning</c:v>
                </c:pt>
                <c:pt idx="3">
                  <c:v>Arbetsstipendium</c:v>
                </c:pt>
                <c:pt idx="4">
                  <c:v>Företagsinkomst</c:v>
                </c:pt>
                <c:pt idx="5">
                  <c:v>Projektstipendium</c:v>
                </c:pt>
                <c:pt idx="6">
                  <c:v>Arbetslöshetsförmåner</c:v>
                </c:pt>
                <c:pt idx="7">
                  <c:v>Ekonomiskt stöd från sammanslutning eller närstående</c:v>
                </c:pt>
                <c:pt idx="8">
                  <c:v>Övriga stöd och förmåner</c:v>
                </c:pt>
                <c:pt idx="9">
                  <c:v>Inkomster från kapital</c:v>
                </c:pt>
                <c:pt idx="10">
                  <c:v>Pension</c:v>
                </c:pt>
              </c:strCache>
            </c:strRef>
          </c:cat>
          <c:val>
            <c:numRef>
              <c:f>Taul1!$B$2:$B$12</c:f>
              <c:numCache>
                <c:formatCode>General</c:formatCode>
                <c:ptCount val="11"/>
                <c:pt idx="0">
                  <c:v>67</c:v>
                </c:pt>
                <c:pt idx="1">
                  <c:v>65</c:v>
                </c:pt>
                <c:pt idx="2">
                  <c:v>53</c:v>
                </c:pt>
                <c:pt idx="3">
                  <c:v>42</c:v>
                </c:pt>
                <c:pt idx="4">
                  <c:v>35</c:v>
                </c:pt>
                <c:pt idx="5">
                  <c:v>34</c:v>
                </c:pt>
                <c:pt idx="6">
                  <c:v>33</c:v>
                </c:pt>
                <c:pt idx="7">
                  <c:v>22</c:v>
                </c:pt>
                <c:pt idx="8">
                  <c:v>19</c:v>
                </c:pt>
                <c:pt idx="9">
                  <c:v>11</c:v>
                </c:pt>
                <c:pt idx="10">
                  <c:v>10</c:v>
                </c:pt>
              </c:numCache>
            </c:numRef>
          </c:val>
          <c:extLst>
            <c:ext xmlns:c16="http://schemas.microsoft.com/office/drawing/2014/chart" uri="{C3380CC4-5D6E-409C-BE32-E72D297353CC}">
              <c16:uniqueId val="{00000000-6FCB-A643-9029-492A199E267B}"/>
            </c:ext>
          </c:extLst>
        </c:ser>
        <c:dLbls>
          <c:dLblPos val="inBase"/>
          <c:showLegendKey val="0"/>
          <c:showVal val="1"/>
          <c:showCatName val="0"/>
          <c:showSerName val="0"/>
          <c:showPercent val="0"/>
          <c:showBubbleSize val="0"/>
        </c:dLbls>
        <c:gapWidth val="71"/>
        <c:axId val="2022632128"/>
        <c:axId val="1290839120"/>
      </c:barChart>
      <c:valAx>
        <c:axId val="1290839120"/>
        <c:scaling>
          <c:orientation val="minMax"/>
          <c:max val="100"/>
        </c:scaling>
        <c:delete val="0"/>
        <c:axPos val="t"/>
        <c:majorGridlines>
          <c:spPr>
            <a:ln w="19050" cap="flat" cmpd="sng" algn="ctr">
              <a:solidFill>
                <a:schemeClr val="tx1">
                  <a:alpha val="25000"/>
                </a:schemeClr>
              </a:solidFill>
              <a:prstDash val="sysDot"/>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fi-FI"/>
          </a:p>
        </c:txPr>
        <c:crossAx val="2022632128"/>
        <c:crosses val="autoZero"/>
        <c:crossBetween val="between"/>
      </c:valAx>
      <c:catAx>
        <c:axId val="2022632128"/>
        <c:scaling>
          <c:orientation val="maxMin"/>
        </c:scaling>
        <c:delete val="0"/>
        <c:axPos val="l"/>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fi-FI"/>
          </a:p>
        </c:txPr>
        <c:crossAx val="12908391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Helt enig</c:v>
                </c:pt>
              </c:strCache>
            </c:strRef>
          </c:tx>
          <c:spPr>
            <a:solidFill>
              <a:srgbClr val="E6007E"/>
            </a:solidFill>
            <a:ln>
              <a:noFill/>
            </a:ln>
            <a:effectLst/>
          </c:spPr>
          <c:invertIfNegative val="1"/>
          <c:dPt>
            <c:idx val="0"/>
            <c:invertIfNegative val="1"/>
            <c:bubble3D val="0"/>
            <c:spPr>
              <a:solidFill>
                <a:srgbClr val="E6007E"/>
              </a:solidFill>
              <a:ln w="0">
                <a:noFill/>
              </a:ln>
              <a:effectLst/>
            </c:spPr>
            <c:extLst>
              <c:ext xmlns:c16="http://schemas.microsoft.com/office/drawing/2014/chart" uri="{C3380CC4-5D6E-409C-BE32-E72D297353CC}">
                <c16:uniqueId val="{00000003-8719-014B-859A-71A37ED5A5B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no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Jag samarbetar gärna med kommunens kulturväsende</c:v>
                </c:pt>
                <c:pt idx="1">
                  <c:v>Jag använder gärna min yrkesskicklighet i kommunens tjänst för att undervisa i konst</c:v>
                </c:pt>
                <c:pt idx="2">
                  <c:v>Jag använder gärna min konstnärliga yrkesskicklighet i kommunens tjänst även utanför de traditionella konstbranscherna (t.ex. social- och hälsovård, utbildning, stadsplanering)</c:v>
                </c:pt>
              </c:strCache>
            </c:strRef>
          </c:cat>
          <c:val>
            <c:numRef>
              <c:f>Taul1!$B$2:$B$4</c:f>
              <c:numCache>
                <c:formatCode>General</c:formatCode>
                <c:ptCount val="3"/>
                <c:pt idx="0">
                  <c:v>422</c:v>
                </c:pt>
                <c:pt idx="1">
                  <c:v>357</c:v>
                </c:pt>
                <c:pt idx="2">
                  <c:v>376</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0-3AE6-3F47-B284-C186155B484E}"/>
            </c:ext>
          </c:extLst>
        </c:ser>
        <c:ser>
          <c:idx val="1"/>
          <c:order val="1"/>
          <c:tx>
            <c:strRef>
              <c:f>Taul1!$C$1</c:f>
              <c:strCache>
                <c:ptCount val="1"/>
                <c:pt idx="0">
                  <c:v>Delvis enig</c:v>
                </c:pt>
              </c:strCache>
            </c:strRef>
          </c:tx>
          <c:spPr>
            <a:solidFill>
              <a:srgbClr val="EE7D45"/>
            </a:solidFill>
            <a:ln w="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no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Jag samarbetar gärna med kommunens kulturväsende</c:v>
                </c:pt>
                <c:pt idx="1">
                  <c:v>Jag använder gärna min yrkesskicklighet i kommunens tjänst för att undervisa i konst</c:v>
                </c:pt>
                <c:pt idx="2">
                  <c:v>Jag använder gärna min konstnärliga yrkesskicklighet i kommunens tjänst även utanför de traditionella konstbranscherna (t.ex. social- och hälsovård, utbildning, stadsplanering)</c:v>
                </c:pt>
              </c:strCache>
            </c:strRef>
          </c:cat>
          <c:val>
            <c:numRef>
              <c:f>Taul1!$C$2:$C$4</c:f>
              <c:numCache>
                <c:formatCode>General</c:formatCode>
                <c:ptCount val="3"/>
                <c:pt idx="0">
                  <c:v>293</c:v>
                </c:pt>
                <c:pt idx="1">
                  <c:v>314</c:v>
                </c:pt>
                <c:pt idx="2">
                  <c:v>290</c:v>
                </c:pt>
              </c:numCache>
            </c:numRef>
          </c:val>
          <c:extLst>
            <c:ext xmlns:c16="http://schemas.microsoft.com/office/drawing/2014/chart" uri="{C3380CC4-5D6E-409C-BE32-E72D297353CC}">
              <c16:uniqueId val="{00000001-3AE6-3F47-B284-C186155B484E}"/>
            </c:ext>
          </c:extLst>
        </c:ser>
        <c:ser>
          <c:idx val="2"/>
          <c:order val="2"/>
          <c:tx>
            <c:strRef>
              <c:f>Taul1!$D$1</c:f>
              <c:strCache>
                <c:ptCount val="1"/>
                <c:pt idx="0">
                  <c:v>Varken enig eller oenig</c:v>
                </c:pt>
              </c:strCache>
            </c:strRef>
          </c:tx>
          <c:spPr>
            <a:solidFill>
              <a:srgbClr val="E1BE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no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Jag samarbetar gärna med kommunens kulturväsende</c:v>
                </c:pt>
                <c:pt idx="1">
                  <c:v>Jag använder gärna min yrkesskicklighet i kommunens tjänst för att undervisa i konst</c:v>
                </c:pt>
                <c:pt idx="2">
                  <c:v>Jag använder gärna min konstnärliga yrkesskicklighet i kommunens tjänst även utanför de traditionella konstbranscherna (t.ex. social- och hälsovård, utbildning, stadsplanering)</c:v>
                </c:pt>
              </c:strCache>
            </c:strRef>
          </c:cat>
          <c:val>
            <c:numRef>
              <c:f>Taul1!$D$2:$D$4</c:f>
              <c:numCache>
                <c:formatCode>General</c:formatCode>
                <c:ptCount val="3"/>
                <c:pt idx="0">
                  <c:v>159</c:v>
                </c:pt>
                <c:pt idx="1">
                  <c:v>146</c:v>
                </c:pt>
                <c:pt idx="2">
                  <c:v>150</c:v>
                </c:pt>
              </c:numCache>
            </c:numRef>
          </c:val>
          <c:extLst>
            <c:ext xmlns:c16="http://schemas.microsoft.com/office/drawing/2014/chart" uri="{C3380CC4-5D6E-409C-BE32-E72D297353CC}">
              <c16:uniqueId val="{00000002-3AE6-3F47-B284-C186155B484E}"/>
            </c:ext>
          </c:extLst>
        </c:ser>
        <c:ser>
          <c:idx val="3"/>
          <c:order val="3"/>
          <c:tx>
            <c:strRef>
              <c:f>Taul1!$E$1</c:f>
              <c:strCache>
                <c:ptCount val="1"/>
                <c:pt idx="0">
                  <c:v>Delvis oenig</c:v>
                </c:pt>
              </c:strCache>
            </c:strRef>
          </c:tx>
          <c:spPr>
            <a:solidFill>
              <a:srgbClr val="B095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noFill/>
                    <a:latin typeface="+mn-lt"/>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Jag samarbetar gärna med kommunens kulturväsende</c:v>
                </c:pt>
                <c:pt idx="1">
                  <c:v>Jag använder gärna min yrkesskicklighet i kommunens tjänst för att undervisa i konst</c:v>
                </c:pt>
                <c:pt idx="2">
                  <c:v>Jag använder gärna min konstnärliga yrkesskicklighet i kommunens tjänst även utanför de traditionella konstbranscherna (t.ex. social- och hälsovård, utbildning, stadsplanering)</c:v>
                </c:pt>
              </c:strCache>
            </c:strRef>
          </c:cat>
          <c:val>
            <c:numRef>
              <c:f>Taul1!$E$2:$E$4</c:f>
              <c:numCache>
                <c:formatCode>General</c:formatCode>
                <c:ptCount val="3"/>
                <c:pt idx="0">
                  <c:v>61</c:v>
                </c:pt>
                <c:pt idx="1">
                  <c:v>68</c:v>
                </c:pt>
                <c:pt idx="2">
                  <c:v>69</c:v>
                </c:pt>
              </c:numCache>
            </c:numRef>
          </c:val>
          <c:extLst>
            <c:ext xmlns:c16="http://schemas.microsoft.com/office/drawing/2014/chart" uri="{C3380CC4-5D6E-409C-BE32-E72D297353CC}">
              <c16:uniqueId val="{00000000-8719-014B-859A-71A37ED5A5B7}"/>
            </c:ext>
          </c:extLst>
        </c:ser>
        <c:ser>
          <c:idx val="4"/>
          <c:order val="4"/>
          <c:tx>
            <c:strRef>
              <c:f>Taul1!$F$1</c:f>
              <c:strCache>
                <c:ptCount val="1"/>
                <c:pt idx="0">
                  <c:v>Helt oenig</c:v>
                </c:pt>
              </c:strCache>
            </c:strRef>
          </c:tx>
          <c:spPr>
            <a:solidFill>
              <a:srgbClr val="0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noFill/>
                    <a:latin typeface="+mn-lt"/>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Jag samarbetar gärna med kommunens kulturväsende</c:v>
                </c:pt>
                <c:pt idx="1">
                  <c:v>Jag använder gärna min yrkesskicklighet i kommunens tjänst för att undervisa i konst</c:v>
                </c:pt>
                <c:pt idx="2">
                  <c:v>Jag använder gärna min konstnärliga yrkesskicklighet i kommunens tjänst även utanför de traditionella konstbranscherna (t.ex. social- och hälsovård, utbildning, stadsplanering)</c:v>
                </c:pt>
              </c:strCache>
            </c:strRef>
          </c:cat>
          <c:val>
            <c:numRef>
              <c:f>Taul1!$F$2:$F$4</c:f>
              <c:numCache>
                <c:formatCode>General</c:formatCode>
                <c:ptCount val="3"/>
                <c:pt idx="0">
                  <c:v>48</c:v>
                </c:pt>
                <c:pt idx="1">
                  <c:v>93</c:v>
                </c:pt>
                <c:pt idx="2">
                  <c:v>89</c:v>
                </c:pt>
              </c:numCache>
            </c:numRef>
          </c:val>
          <c:extLst>
            <c:ext xmlns:c16="http://schemas.microsoft.com/office/drawing/2014/chart" uri="{C3380CC4-5D6E-409C-BE32-E72D297353CC}">
              <c16:uniqueId val="{00000001-8719-014B-859A-71A37ED5A5B7}"/>
            </c:ext>
          </c:extLst>
        </c:ser>
        <c:ser>
          <c:idx val="5"/>
          <c:order val="5"/>
          <c:tx>
            <c:strRef>
              <c:f>Taul1!$G$1</c:f>
              <c:strCache>
                <c:ptCount val="1"/>
                <c:pt idx="0">
                  <c:v>Jag vet inte</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noFill/>
                    <a:latin typeface="+mn-lt"/>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Jag samarbetar gärna med kommunens kulturväsende</c:v>
                </c:pt>
                <c:pt idx="1">
                  <c:v>Jag använder gärna min yrkesskicklighet i kommunens tjänst för att undervisa i konst</c:v>
                </c:pt>
                <c:pt idx="2">
                  <c:v>Jag använder gärna min konstnärliga yrkesskicklighet i kommunens tjänst även utanför de traditionella konstbranscherna (t.ex. social- och hälsovård, utbildning, stadsplanering)</c:v>
                </c:pt>
              </c:strCache>
            </c:strRef>
          </c:cat>
          <c:val>
            <c:numRef>
              <c:f>Taul1!$G$2:$G$4</c:f>
              <c:numCache>
                <c:formatCode>General</c:formatCode>
                <c:ptCount val="3"/>
                <c:pt idx="0">
                  <c:v>91</c:v>
                </c:pt>
                <c:pt idx="1">
                  <c:v>94</c:v>
                </c:pt>
                <c:pt idx="2">
                  <c:v>96</c:v>
                </c:pt>
              </c:numCache>
            </c:numRef>
          </c:val>
          <c:extLst>
            <c:ext xmlns:c16="http://schemas.microsoft.com/office/drawing/2014/chart" uri="{C3380CC4-5D6E-409C-BE32-E72D297353CC}">
              <c16:uniqueId val="{00000002-8719-014B-859A-71A37ED5A5B7}"/>
            </c:ext>
          </c:extLst>
        </c:ser>
        <c:dLbls>
          <c:showLegendKey val="0"/>
          <c:showVal val="0"/>
          <c:showCatName val="0"/>
          <c:showSerName val="0"/>
          <c:showPercent val="0"/>
          <c:showBubbleSize val="0"/>
        </c:dLbls>
        <c:gapWidth val="59"/>
        <c:overlap val="100"/>
        <c:axId val="1506761504"/>
        <c:axId val="1507616000"/>
      </c:barChart>
      <c:catAx>
        <c:axId val="1506761504"/>
        <c:scaling>
          <c:orientation val="maxMin"/>
        </c:scaling>
        <c:delete val="0"/>
        <c:axPos val="l"/>
        <c:numFmt formatCode="0.00%" sourceLinked="0"/>
        <c:majorTickMark val="none"/>
        <c:minorTickMark val="none"/>
        <c:tickLblPos val="high"/>
        <c:spPr>
          <a:noFill/>
          <a:ln w="9525" cap="flat" cmpd="sng" algn="ctr">
            <a:solidFill>
              <a:schemeClr val="tx1"/>
            </a:solidFill>
            <a:round/>
          </a:ln>
          <a:effectLst/>
        </c:spPr>
        <c:txPr>
          <a:bodyPr rot="0" spcFirstLastPara="1" vertOverflow="ellipsis" wrap="square" anchor="t" anchorCtr="0"/>
          <a:lstStyle/>
          <a:p>
            <a:pPr algn="just">
              <a:defRPr sz="1500" b="1" i="0" u="none" strike="noStrike" kern="1200" baseline="0">
                <a:ln>
                  <a:noFill/>
                </a:ln>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fi-FI"/>
          </a:p>
        </c:txPr>
        <c:crossAx val="1507616000"/>
        <c:crosses val="autoZero"/>
        <c:auto val="1"/>
        <c:lblAlgn val="ctr"/>
        <c:lblOffset val="100"/>
        <c:tickLblSkip val="1"/>
        <c:noMultiLvlLbl val="0"/>
      </c:catAx>
      <c:valAx>
        <c:axId val="1507616000"/>
        <c:scaling>
          <c:orientation val="minMax"/>
        </c:scaling>
        <c:delete val="0"/>
        <c:axPos val="t"/>
        <c:majorGridlines>
          <c:spPr>
            <a:ln w="19050" cap="flat" cmpd="sng" algn="ctr">
              <a:solidFill>
                <a:schemeClr val="tx1">
                  <a:alpha val="25000"/>
                </a:schemeClr>
              </a:solidFill>
              <a:prstDash val="sysDot"/>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FI"/>
          </a:p>
        </c:txPr>
        <c:crossAx val="1506761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Försäljning</c:v>
                </c:pt>
              </c:strCache>
            </c:strRef>
          </c:tx>
          <c:spPr>
            <a:solidFill>
              <a:schemeClr val="bg1"/>
            </a:solidFill>
            <a:ln w="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Stipendier för konstnärligt arbete</c:v>
                </c:pt>
                <c:pt idx="1">
                  <c:v>Köp och beställning av konst</c:v>
                </c:pt>
                <c:pt idx="2">
                  <c:v>Lokaler för konstnärligt arbete</c:v>
                </c:pt>
                <c:pt idx="3">
                  <c:v>Lönearbete och lokala arbetstillfällen</c:v>
                </c:pt>
                <c:pt idx="4">
                  <c:v>Möjligheter att visa upp arbeten/konst</c:v>
                </c:pt>
                <c:pt idx="5">
                  <c:v>Understöd till konstsammanslutningar</c:v>
                </c:pt>
                <c:pt idx="6">
                  <c:v>Tillämpning av enprocentsprincipen</c:v>
                </c:pt>
              </c:strCache>
            </c:strRef>
          </c:cat>
          <c:val>
            <c:numRef>
              <c:f>Taul1!$B$2:$B$8</c:f>
              <c:numCache>
                <c:formatCode>General</c:formatCode>
                <c:ptCount val="7"/>
                <c:pt idx="0">
                  <c:v>70</c:v>
                </c:pt>
                <c:pt idx="1">
                  <c:v>66</c:v>
                </c:pt>
                <c:pt idx="2">
                  <c:v>58</c:v>
                </c:pt>
                <c:pt idx="3">
                  <c:v>49</c:v>
                </c:pt>
                <c:pt idx="4">
                  <c:v>41</c:v>
                </c:pt>
                <c:pt idx="5">
                  <c:v>34</c:v>
                </c:pt>
                <c:pt idx="6">
                  <c:v>32</c:v>
                </c:pt>
              </c:numCache>
            </c:numRef>
          </c:val>
          <c:extLst>
            <c:ext xmlns:c16="http://schemas.microsoft.com/office/drawing/2014/chart" uri="{C3380CC4-5D6E-409C-BE32-E72D297353CC}">
              <c16:uniqueId val="{00000000-C1E0-ED41-8EC8-50D9121FB546}"/>
            </c:ext>
          </c:extLst>
        </c:ser>
        <c:dLbls>
          <c:dLblPos val="inBase"/>
          <c:showLegendKey val="0"/>
          <c:showVal val="1"/>
          <c:showCatName val="0"/>
          <c:showSerName val="0"/>
          <c:showPercent val="0"/>
          <c:showBubbleSize val="0"/>
        </c:dLbls>
        <c:gapWidth val="71"/>
        <c:axId val="2022632128"/>
        <c:axId val="1290839120"/>
      </c:barChart>
      <c:valAx>
        <c:axId val="1290839120"/>
        <c:scaling>
          <c:orientation val="minMax"/>
          <c:max val="100"/>
        </c:scaling>
        <c:delete val="0"/>
        <c:axPos val="t"/>
        <c:majorGridlines>
          <c:spPr>
            <a:ln w="19050" cap="flat" cmpd="sng" algn="ctr">
              <a:solidFill>
                <a:schemeClr val="tx1">
                  <a:alpha val="25000"/>
                </a:schemeClr>
              </a:solidFill>
              <a:prstDash val="sysDot"/>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fi-FI"/>
          </a:p>
        </c:txPr>
        <c:crossAx val="2022632128"/>
        <c:crosses val="autoZero"/>
        <c:crossBetween val="between"/>
      </c:valAx>
      <c:catAx>
        <c:axId val="2022632128"/>
        <c:scaling>
          <c:orientation val="maxMin"/>
        </c:scaling>
        <c:delete val="0"/>
        <c:axPos val="l"/>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fi-FI"/>
          </a:p>
        </c:txPr>
        <c:crossAx val="12908391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0.63892</cdr:x>
      <cdr:y>0.05575</cdr:y>
    </cdr:from>
    <cdr:to>
      <cdr:x>1</cdr:x>
      <cdr:y>1</cdr:y>
    </cdr:to>
    <cdr:sp macro="" textlink="">
      <cdr:nvSpPr>
        <cdr:cNvPr id="3" name="Sisällön paikkamerkki 2">
          <a:extLst xmlns:a="http://schemas.openxmlformats.org/drawingml/2006/main">
            <a:ext uri="{FF2B5EF4-FFF2-40B4-BE49-F238E27FC236}">
              <a16:creationId xmlns:a16="http://schemas.microsoft.com/office/drawing/2014/main" id="{D6540124-4A0C-DC19-01F4-7D36BE8EC88F}"/>
            </a:ext>
          </a:extLst>
        </cdr:cNvPr>
        <cdr:cNvSpPr>
          <a:spLocks xmlns:a="http://schemas.openxmlformats.org/drawingml/2006/main" noGrp="1"/>
        </cdr:cNvSpPr>
      </cdr:nvSpPr>
      <cdr:spPr>
        <a:xfrm xmlns:a="http://schemas.openxmlformats.org/drawingml/2006/main">
          <a:off x="6785612" y="307681"/>
          <a:ext cx="3834765" cy="5116562"/>
        </a:xfrm>
        <a:prstGeom xmlns:a="http://schemas.openxmlformats.org/drawingml/2006/main" prst="rect">
          <a:avLst/>
        </a:prstGeom>
      </cdr:spPr>
      <cdr:txBody>
        <a:bodyPr xmlns:a="http://schemas.openxmlformats.org/drawingml/2006/main" vert="horz" lIns="91440" tIns="45720" rIns="91440" bIns="45720" rtlCol="0" anchor="t">
          <a:normAutofit/>
        </a:bodyPr>
        <a:lstStyle xmlns:a="http://schemas.openxmlformats.org/drawingml/2006/main">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xmlns:a="http://schemas.openxmlformats.org/drawingml/2006/main">
          <a:pPr marL="285750" indent="-285750">
            <a:buFont typeface="Arial"/>
            <a:buChar char="•"/>
          </a:pPr>
          <a:r>
            <a:rPr lang="sv-SE" sz="1700" dirty="0">
              <a:latin typeface="Open Sans"/>
              <a:ea typeface="Open Sans"/>
              <a:cs typeface="Open Sans"/>
            </a:rPr>
            <a:t>Självfinansiering utgör den klart största delen av festivalernas finansiering. Intäkterna kommer från biljettintäkter (72 %), försäljnings- och tjänsteverksamhet (21 %) och övriga intäkter (7 %). </a:t>
          </a:r>
        </a:p>
        <a:p xmlns:a="http://schemas.openxmlformats.org/drawingml/2006/main">
          <a:pPr marL="285750" indent="-285750">
            <a:buFont typeface="Arial"/>
            <a:buChar char="•"/>
          </a:pPr>
          <a:r>
            <a:rPr lang="sv-SE" sz="1700" dirty="0">
              <a:latin typeface="Open Sans"/>
              <a:ea typeface="Open Sans"/>
              <a:cs typeface="Open Sans"/>
            </a:rPr>
            <a:t>Offentlig finansiering ( </a:t>
          </a:r>
          <a:r>
            <a:rPr lang="sv-SE" sz="1700" dirty="0">
              <a:solidFill>
                <a:srgbClr val="B09533"/>
              </a:solidFill>
            </a:rPr>
            <a:t>▉</a:t>
          </a:r>
          <a:r>
            <a:rPr lang="sv-SE" sz="1700" dirty="0"/>
            <a:t> </a:t>
          </a:r>
          <a:r>
            <a:rPr lang="sv-SE" sz="1700" dirty="0">
              <a:solidFill>
                <a:srgbClr val="E1BE40"/>
              </a:solidFill>
            </a:rPr>
            <a:t>▉</a:t>
          </a:r>
          <a:r>
            <a:rPr lang="sv-SE" sz="1700" dirty="0"/>
            <a:t> </a:t>
          </a:r>
          <a:r>
            <a:rPr lang="sv-SE" sz="1700" dirty="0">
              <a:solidFill>
                <a:schemeClr val="bg1"/>
              </a:solidFill>
            </a:rPr>
            <a:t>▉ </a:t>
          </a:r>
          <a:r>
            <a:rPr lang="sv-SE" sz="1700" dirty="0"/>
            <a:t>▉ ) </a:t>
          </a:r>
          <a:br>
            <a:rPr lang="sv-SE" sz="1700" dirty="0"/>
          </a:br>
          <a:r>
            <a:rPr lang="sv-SE" sz="1700" dirty="0">
              <a:latin typeface="Open Sans"/>
              <a:ea typeface="Open Sans"/>
              <a:cs typeface="Open Sans"/>
            </a:rPr>
            <a:t>står för cirka 25 % av festivalernas totala finansiering, varav kommunernas står för 15 %.</a:t>
          </a:r>
        </a:p>
        <a:p xmlns:a="http://schemas.openxmlformats.org/drawingml/2006/main">
          <a:pPr marL="285750" indent="-285750">
            <a:buFont typeface="Arial"/>
            <a:buChar char="•"/>
          </a:pPr>
          <a:r>
            <a:rPr lang="sv-SE" sz="1700" dirty="0">
              <a:latin typeface="Open Sans"/>
              <a:ea typeface="Open Sans"/>
              <a:cs typeface="Open Sans"/>
            </a:rPr>
            <a:t>Taike delade 2025 ut cirka 4 miljoner euro i festivalunderstöd till 85 festivaler.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217B0-B051-DC43-B1D2-BD02FF9DDFD6}" type="datetimeFigureOut">
              <a:rPr lang="fi-FI" smtClean="0"/>
              <a:t>3.9.2025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1779A-E9F4-6346-BAB4-A7039356773F}" type="slidenum">
              <a:rPr lang="fi-FI" smtClean="0"/>
              <a:t>‹#›</a:t>
            </a:fld>
            <a:endParaRPr lang="fi-FI"/>
          </a:p>
        </p:txBody>
      </p:sp>
    </p:spTree>
    <p:extLst>
      <p:ext uri="{BB962C8B-B14F-4D97-AF65-F5344CB8AC3E}">
        <p14:creationId xmlns:p14="http://schemas.microsoft.com/office/powerpoint/2010/main" val="293728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141779A-E9F4-6346-BAB4-A7039356773F}" type="slidenum">
              <a:rPr lang="fi-FI" smtClean="0"/>
              <a:t>1</a:t>
            </a:fld>
            <a:endParaRPr lang="fi-FI"/>
          </a:p>
        </p:txBody>
      </p:sp>
    </p:spTree>
    <p:extLst>
      <p:ext uri="{BB962C8B-B14F-4D97-AF65-F5344CB8AC3E}">
        <p14:creationId xmlns:p14="http://schemas.microsoft.com/office/powerpoint/2010/main" val="290938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BA50-40D8-3394-F55E-8291948AEB8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204749A7-73E6-3EDC-8167-B42F9BC4D404}"/>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407D0C6-04ED-A399-8E03-20C7509A9D62}"/>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F250D908-AC95-2C47-D700-380DD8DE6156}"/>
              </a:ext>
            </a:extLst>
          </p:cNvPr>
          <p:cNvSpPr>
            <a:spLocks noGrp="1"/>
          </p:cNvSpPr>
          <p:nvPr>
            <p:ph type="sldNum" sz="quarter" idx="5"/>
          </p:nvPr>
        </p:nvSpPr>
        <p:spPr/>
        <p:txBody>
          <a:bodyPr/>
          <a:lstStyle/>
          <a:p>
            <a:fld id="{F141779A-E9F4-6346-BAB4-A7039356773F}" type="slidenum">
              <a:rPr lang="fi-FI" smtClean="0"/>
              <a:t>42</a:t>
            </a:fld>
            <a:endParaRPr lang="fi-FI"/>
          </a:p>
        </p:txBody>
      </p:sp>
    </p:spTree>
    <p:extLst>
      <p:ext uri="{BB962C8B-B14F-4D97-AF65-F5344CB8AC3E}">
        <p14:creationId xmlns:p14="http://schemas.microsoft.com/office/powerpoint/2010/main" val="382017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507FF-C5C0-6A0D-0B2B-855E7DADFA05}"/>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AA3631F7-E8CE-2564-EEB8-3A64A94ED8BB}"/>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CAE7FB63-7442-87E6-8DB5-3BB1ECE5D91F}"/>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5BECCDB2-33F4-F552-5398-26662F913266}"/>
              </a:ext>
            </a:extLst>
          </p:cNvPr>
          <p:cNvSpPr>
            <a:spLocks noGrp="1"/>
          </p:cNvSpPr>
          <p:nvPr>
            <p:ph type="sldNum" sz="quarter" idx="5"/>
          </p:nvPr>
        </p:nvSpPr>
        <p:spPr/>
        <p:txBody>
          <a:bodyPr/>
          <a:lstStyle/>
          <a:p>
            <a:fld id="{F141779A-E9F4-6346-BAB4-A7039356773F}" type="slidenum">
              <a:rPr lang="fi-FI" smtClean="0"/>
              <a:t>6</a:t>
            </a:fld>
            <a:endParaRPr lang="fi-FI"/>
          </a:p>
        </p:txBody>
      </p:sp>
    </p:spTree>
    <p:extLst>
      <p:ext uri="{BB962C8B-B14F-4D97-AF65-F5344CB8AC3E}">
        <p14:creationId xmlns:p14="http://schemas.microsoft.com/office/powerpoint/2010/main" val="234131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b="1"/>
          </a:p>
        </p:txBody>
      </p:sp>
      <p:sp>
        <p:nvSpPr>
          <p:cNvPr id="4" name="Slide Number Placeholder 3"/>
          <p:cNvSpPr>
            <a:spLocks noGrp="1"/>
          </p:cNvSpPr>
          <p:nvPr>
            <p:ph type="sldNum" sz="quarter" idx="5"/>
          </p:nvPr>
        </p:nvSpPr>
        <p:spPr/>
        <p:txBody>
          <a:bodyPr/>
          <a:lstStyle/>
          <a:p>
            <a:fld id="{F141779A-E9F4-6346-BAB4-A7039356773F}" type="slidenum">
              <a:rPr lang="fi-FI" smtClean="0"/>
              <a:t>12</a:t>
            </a:fld>
            <a:endParaRPr lang="fi-FI"/>
          </a:p>
        </p:txBody>
      </p:sp>
    </p:spTree>
    <p:extLst>
      <p:ext uri="{BB962C8B-B14F-4D97-AF65-F5344CB8AC3E}">
        <p14:creationId xmlns:p14="http://schemas.microsoft.com/office/powerpoint/2010/main" val="262575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141779A-E9F4-6346-BAB4-A7039356773F}" type="slidenum">
              <a:rPr lang="fi-FI" smtClean="0"/>
              <a:t>13</a:t>
            </a:fld>
            <a:endParaRPr lang="fi-FI"/>
          </a:p>
        </p:txBody>
      </p:sp>
    </p:spTree>
    <p:extLst>
      <p:ext uri="{BB962C8B-B14F-4D97-AF65-F5344CB8AC3E}">
        <p14:creationId xmlns:p14="http://schemas.microsoft.com/office/powerpoint/2010/main" val="224904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F141779A-E9F4-6346-BAB4-A7039356773F}" type="slidenum">
              <a:rPr lang="fi-FI" smtClean="0"/>
              <a:t>17</a:t>
            </a:fld>
            <a:endParaRPr lang="fi-FI"/>
          </a:p>
        </p:txBody>
      </p:sp>
    </p:spTree>
    <p:extLst>
      <p:ext uri="{BB962C8B-B14F-4D97-AF65-F5344CB8AC3E}">
        <p14:creationId xmlns:p14="http://schemas.microsoft.com/office/powerpoint/2010/main" val="127758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8CC4B-A764-CC17-CE1D-F725997E68E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9B7BA37-83A5-6E6A-6BC6-130EAC4960DB}"/>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FFC7F508-8519-E3E0-6386-BFB17A8D78DF}"/>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0795484A-35CA-A739-7451-E532EA02FDB4}"/>
              </a:ext>
            </a:extLst>
          </p:cNvPr>
          <p:cNvSpPr>
            <a:spLocks noGrp="1"/>
          </p:cNvSpPr>
          <p:nvPr>
            <p:ph type="sldNum" sz="quarter" idx="5"/>
          </p:nvPr>
        </p:nvSpPr>
        <p:spPr/>
        <p:txBody>
          <a:bodyPr/>
          <a:lstStyle/>
          <a:p>
            <a:fld id="{F141779A-E9F4-6346-BAB4-A7039356773F}" type="slidenum">
              <a:rPr lang="fi-FI" smtClean="0"/>
              <a:t>22</a:t>
            </a:fld>
            <a:endParaRPr lang="fi-FI"/>
          </a:p>
        </p:txBody>
      </p:sp>
    </p:spTree>
    <p:extLst>
      <p:ext uri="{BB962C8B-B14F-4D97-AF65-F5344CB8AC3E}">
        <p14:creationId xmlns:p14="http://schemas.microsoft.com/office/powerpoint/2010/main" val="2888966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141779A-E9F4-6346-BAB4-A7039356773F}" type="slidenum">
              <a:rPr lang="fi-FI" smtClean="0"/>
              <a:t>27</a:t>
            </a:fld>
            <a:endParaRPr lang="fi-FI"/>
          </a:p>
        </p:txBody>
      </p:sp>
    </p:spTree>
    <p:extLst>
      <p:ext uri="{BB962C8B-B14F-4D97-AF65-F5344CB8AC3E}">
        <p14:creationId xmlns:p14="http://schemas.microsoft.com/office/powerpoint/2010/main" val="258559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45C7B-BC09-1CFE-6FFA-435C591E7F8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62F0623-1811-9BBE-D58A-931D3876F1D8}"/>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4C51AE3-52CA-FBA3-F3D3-5A177A571581}"/>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8DA2F578-0CA9-8EFF-2996-4DAD0D2365D5}"/>
              </a:ext>
            </a:extLst>
          </p:cNvPr>
          <p:cNvSpPr>
            <a:spLocks noGrp="1"/>
          </p:cNvSpPr>
          <p:nvPr>
            <p:ph type="sldNum" sz="quarter" idx="5"/>
          </p:nvPr>
        </p:nvSpPr>
        <p:spPr/>
        <p:txBody>
          <a:bodyPr/>
          <a:lstStyle/>
          <a:p>
            <a:fld id="{F141779A-E9F4-6346-BAB4-A7039356773F}" type="slidenum">
              <a:rPr lang="fi-FI" smtClean="0"/>
              <a:t>30</a:t>
            </a:fld>
            <a:endParaRPr lang="fi-FI"/>
          </a:p>
        </p:txBody>
      </p:sp>
    </p:spTree>
    <p:extLst>
      <p:ext uri="{BB962C8B-B14F-4D97-AF65-F5344CB8AC3E}">
        <p14:creationId xmlns:p14="http://schemas.microsoft.com/office/powerpoint/2010/main" val="364280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A9ACB-1680-04E8-C791-0405BD20ABF8}"/>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D56B3CC-EE0A-7C80-465A-366BC3A19AA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184496DC-5C72-7147-53F3-74E3D653C469}"/>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35785107-A892-AF53-F659-C9BAD6D7EEBD}"/>
              </a:ext>
            </a:extLst>
          </p:cNvPr>
          <p:cNvSpPr>
            <a:spLocks noGrp="1"/>
          </p:cNvSpPr>
          <p:nvPr>
            <p:ph type="sldNum" sz="quarter" idx="5"/>
          </p:nvPr>
        </p:nvSpPr>
        <p:spPr/>
        <p:txBody>
          <a:bodyPr/>
          <a:lstStyle/>
          <a:p>
            <a:fld id="{F141779A-E9F4-6346-BAB4-A7039356773F}" type="slidenum">
              <a:rPr lang="fi-FI" smtClean="0"/>
              <a:t>35</a:t>
            </a:fld>
            <a:endParaRPr lang="fi-FI"/>
          </a:p>
        </p:txBody>
      </p:sp>
    </p:spTree>
    <p:extLst>
      <p:ext uri="{BB962C8B-B14F-4D97-AF65-F5344CB8AC3E}">
        <p14:creationId xmlns:p14="http://schemas.microsoft.com/office/powerpoint/2010/main" val="2744912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6462860-9103-7E90-3EEB-0A2B2E512D06}"/>
              </a:ext>
            </a:extLst>
          </p:cNvPr>
          <p:cNvPicPr>
            <a:picLocks noChangeAspect="1"/>
          </p:cNvPicPr>
          <p:nvPr userDrawn="1"/>
        </p:nvPicPr>
        <p:blipFill>
          <a:blip r:embed="rId2"/>
          <a:stretch>
            <a:fillRect/>
          </a:stretch>
        </p:blipFill>
        <p:spPr>
          <a:xfrm>
            <a:off x="-308784" y="3509963"/>
            <a:ext cx="1765560" cy="2149132"/>
          </a:xfrm>
          <a:prstGeom prst="rect">
            <a:avLst/>
          </a:prstGeom>
        </p:spPr>
      </p:pic>
      <p:pic>
        <p:nvPicPr>
          <p:cNvPr id="8" name="Kuva 7">
            <a:extLst>
              <a:ext uri="{FF2B5EF4-FFF2-40B4-BE49-F238E27FC236}">
                <a16:creationId xmlns:a16="http://schemas.microsoft.com/office/drawing/2014/main" id="{0C07B09A-1B19-5C90-B6EE-734AA8475335}"/>
              </a:ext>
            </a:extLst>
          </p:cNvPr>
          <p:cNvPicPr>
            <a:picLocks noChangeAspect="1"/>
          </p:cNvPicPr>
          <p:nvPr userDrawn="1"/>
        </p:nvPicPr>
        <p:blipFill>
          <a:blip r:embed="rId3"/>
          <a:stretch>
            <a:fillRect/>
          </a:stretch>
        </p:blipFill>
        <p:spPr>
          <a:xfrm rot="16200000">
            <a:off x="5400145" y="4385763"/>
            <a:ext cx="1817649" cy="3126824"/>
          </a:xfrm>
          <a:prstGeom prst="rect">
            <a:avLst/>
          </a:prstGeom>
        </p:spPr>
      </p:pic>
      <p:sp>
        <p:nvSpPr>
          <p:cNvPr id="2" name="Otsikko 1">
            <a:extLst>
              <a:ext uri="{FF2B5EF4-FFF2-40B4-BE49-F238E27FC236}">
                <a16:creationId xmlns:a16="http://schemas.microsoft.com/office/drawing/2014/main" id="{E2EAA60C-FB04-C809-A55A-CA7DBFBCAEDD}"/>
              </a:ext>
            </a:extLst>
          </p:cNvPr>
          <p:cNvSpPr>
            <a:spLocks noGrp="1"/>
          </p:cNvSpPr>
          <p:nvPr>
            <p:ph type="ctrTitle"/>
          </p:nvPr>
        </p:nvSpPr>
        <p:spPr>
          <a:xfrm>
            <a:off x="1524000" y="1122363"/>
            <a:ext cx="9144000" cy="2387600"/>
          </a:xfrm>
        </p:spPr>
        <p:txBody>
          <a:bodyPr anchor="b"/>
          <a:lstStyle>
            <a:lvl1pPr algn="ct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1C2AC5B-B11F-C25D-48BB-11DE3C249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4" name="Päivämäärän paikkamerkki 3">
            <a:extLst>
              <a:ext uri="{FF2B5EF4-FFF2-40B4-BE49-F238E27FC236}">
                <a16:creationId xmlns:a16="http://schemas.microsoft.com/office/drawing/2014/main" id="{876CB947-483D-B10B-C61E-7C7659BADD0B}"/>
              </a:ext>
            </a:extLst>
          </p:cNvPr>
          <p:cNvSpPr>
            <a:spLocks noGrp="1"/>
          </p:cNvSpPr>
          <p:nvPr>
            <p:ph type="dt" sz="half" idx="10"/>
          </p:nvPr>
        </p:nvSpPr>
        <p:spPr/>
        <p:txBody>
          <a:bodyPr/>
          <a:lstStyle/>
          <a:p>
            <a:r>
              <a:rPr lang="fi-FI"/>
              <a:t>12.2.2025</a:t>
            </a:r>
          </a:p>
        </p:txBody>
      </p:sp>
      <p:sp>
        <p:nvSpPr>
          <p:cNvPr id="5" name="Alatunnisteen paikkamerkki 4">
            <a:extLst>
              <a:ext uri="{FF2B5EF4-FFF2-40B4-BE49-F238E27FC236}">
                <a16:creationId xmlns:a16="http://schemas.microsoft.com/office/drawing/2014/main" id="{2689A089-BFA5-C4DA-6565-A4CC7CF1E508}"/>
              </a:ext>
            </a:extLst>
          </p:cNvPr>
          <p:cNvSpPr>
            <a:spLocks noGrp="1"/>
          </p:cNvSpPr>
          <p:nvPr>
            <p:ph type="ftr" sz="quarter" idx="11"/>
          </p:nvPr>
        </p:nvSpPr>
        <p:spPr/>
        <p:txBody>
          <a:bodyPr/>
          <a:lstStyle/>
          <a:p>
            <a:r>
              <a:rPr lang="fi-FI"/>
              <a:t>Susanna Mäki-</a:t>
            </a:r>
            <a:r>
              <a:rPr lang="fi-FI" err="1"/>
              <a:t>Overteyns</a:t>
            </a:r>
            <a:endParaRPr lang="fi-FI"/>
          </a:p>
        </p:txBody>
      </p:sp>
      <p:sp>
        <p:nvSpPr>
          <p:cNvPr id="6" name="Dian numeron paikkamerkki 5">
            <a:extLst>
              <a:ext uri="{FF2B5EF4-FFF2-40B4-BE49-F238E27FC236}">
                <a16:creationId xmlns:a16="http://schemas.microsoft.com/office/drawing/2014/main" id="{A7CB1A9E-DCA7-A8EC-D511-A05E72B2D649}"/>
              </a:ext>
            </a:extLst>
          </p:cNvPr>
          <p:cNvSpPr>
            <a:spLocks noGrp="1"/>
          </p:cNvSpPr>
          <p:nvPr>
            <p:ph type="sldNum" sz="quarter" idx="12"/>
          </p:nvPr>
        </p:nvSpPr>
        <p:spPr/>
        <p:txBody>
          <a:bodyPr/>
          <a:lstStyle/>
          <a:p>
            <a:fld id="{FE712029-AFBF-E249-87F5-72159FF107D0}" type="slidenum">
              <a:rPr lang="fi-FI" smtClean="0"/>
              <a:t>‹#›</a:t>
            </a:fld>
            <a:endParaRPr lang="fi-FI"/>
          </a:p>
        </p:txBody>
      </p:sp>
      <p:pic>
        <p:nvPicPr>
          <p:cNvPr id="12" name="Kuva 11">
            <a:extLst>
              <a:ext uri="{FF2B5EF4-FFF2-40B4-BE49-F238E27FC236}">
                <a16:creationId xmlns:a16="http://schemas.microsoft.com/office/drawing/2014/main" id="{2629BDDF-ED47-F501-F183-4C7C5C103430}"/>
              </a:ext>
            </a:extLst>
          </p:cNvPr>
          <p:cNvPicPr>
            <a:picLocks noChangeAspect="1"/>
          </p:cNvPicPr>
          <p:nvPr userDrawn="1"/>
        </p:nvPicPr>
        <p:blipFill>
          <a:blip r:embed="rId4"/>
          <a:stretch>
            <a:fillRect/>
          </a:stretch>
        </p:blipFill>
        <p:spPr>
          <a:xfrm>
            <a:off x="7727869" y="-1488998"/>
            <a:ext cx="3148214" cy="3251045"/>
          </a:xfrm>
          <a:prstGeom prst="rect">
            <a:avLst/>
          </a:prstGeom>
        </p:spPr>
      </p:pic>
    </p:spTree>
    <p:extLst>
      <p:ext uri="{BB962C8B-B14F-4D97-AF65-F5344CB8AC3E}">
        <p14:creationId xmlns:p14="http://schemas.microsoft.com/office/powerpoint/2010/main" val="2743028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Otsikko ja sisältö, 3-palstaa">
    <p:bg>
      <p:bgPr>
        <a:solidFill>
          <a:srgbClr val="FF9440"/>
        </a:solidFill>
        <a:effectLst/>
      </p:bgPr>
    </p:bg>
    <p:spTree>
      <p:nvGrpSpPr>
        <p:cNvPr id="1" name=""/>
        <p:cNvGrpSpPr/>
        <p:nvPr/>
      </p:nvGrpSpPr>
      <p:grpSpPr>
        <a:xfrm>
          <a:off x="0" y="0"/>
          <a:ext cx="0" cy="0"/>
          <a:chOff x="0" y="0"/>
          <a:chExt cx="0" cy="0"/>
        </a:xfrm>
      </p:grpSpPr>
      <p:sp>
        <p:nvSpPr>
          <p:cNvPr id="10" name="Suorakulmio 8">
            <a:extLst>
              <a:ext uri="{FF2B5EF4-FFF2-40B4-BE49-F238E27FC236}">
                <a16:creationId xmlns:a16="http://schemas.microsoft.com/office/drawing/2014/main" id="{0DD36AEE-4D88-94AE-95FC-67044E767800}"/>
              </a:ext>
            </a:extLst>
          </p:cNvPr>
          <p:cNvSpPr/>
          <p:nvPr userDrawn="1"/>
        </p:nvSpPr>
        <p:spPr>
          <a:xfrm>
            <a:off x="838200" y="0"/>
            <a:ext cx="11353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0472C2D-8F72-B579-A429-CE983C3E691E}"/>
              </a:ext>
            </a:extLst>
          </p:cNvPr>
          <p:cNvSpPr>
            <a:spLocks noGrp="1"/>
          </p:cNvSpPr>
          <p:nvPr>
            <p:ph type="title"/>
          </p:nvPr>
        </p:nvSpPr>
        <p:spPr>
          <a:xfrm>
            <a:off x="1198800" y="365125"/>
            <a:ext cx="10515600" cy="1325563"/>
          </a:xfrm>
        </p:spPr>
        <p:txBody>
          <a:bodyPr>
            <a:normAutofit/>
          </a:bodyPr>
          <a:lstStyle>
            <a:lvl1pPr>
              <a:lnSpc>
                <a:spcPts val="3300"/>
              </a:lnSpc>
              <a:defRPr sz="33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77C7068-A248-33E9-54FE-D949B589C257}"/>
              </a:ext>
            </a:extLst>
          </p:cNvPr>
          <p:cNvSpPr>
            <a:spLocks noGrp="1"/>
          </p:cNvSpPr>
          <p:nvPr>
            <p:ph idx="1"/>
          </p:nvPr>
        </p:nvSpPr>
        <p:spPr>
          <a:xfrm>
            <a:off x="1198800" y="1825625"/>
            <a:ext cx="3420000" cy="4351338"/>
          </a:xfrm>
        </p:spPr>
        <p:txBody>
          <a:bodyPr>
            <a:normAutofit/>
          </a:bodyPr>
          <a:lstStyle>
            <a:lvl1pPr marL="0" indent="0">
              <a:buNone/>
              <a:defRPr sz="1400"/>
            </a:lvl1pPr>
            <a:lvl2pPr marL="182563" indent="-174625">
              <a:buFont typeface="Arial" panose="020B0604020202020204" pitchFamily="34" charset="0"/>
              <a:buChar char="•"/>
              <a:tabLst/>
              <a:defRPr sz="1400"/>
            </a:lvl2pPr>
            <a:lvl3pPr marL="7938" indent="0">
              <a:buNone/>
              <a:tabLst/>
              <a:defRPr sz="1400"/>
            </a:lvl3pPr>
            <a:lvl4pPr marL="7938" indent="0">
              <a:buNone/>
              <a:tabLst/>
              <a:defRPr sz="1400"/>
            </a:lvl4pPr>
            <a:lvl5pPr marL="7938" indent="0">
              <a:buNone/>
              <a:tabLst/>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92E18C2-537E-5E3B-A255-7E9641BE1252}"/>
              </a:ext>
            </a:extLst>
          </p:cNvPr>
          <p:cNvSpPr>
            <a:spLocks noGrp="1"/>
          </p:cNvSpPr>
          <p:nvPr>
            <p:ph type="dt" sz="half" idx="10"/>
          </p:nvPr>
        </p:nvSpPr>
        <p:spPr/>
        <p:txBody>
          <a:bodyPr/>
          <a:lstStyle/>
          <a:p>
            <a:r>
              <a:rPr lang="fi-FI"/>
              <a:t>12.2.2025</a:t>
            </a:r>
          </a:p>
        </p:txBody>
      </p:sp>
      <p:sp>
        <p:nvSpPr>
          <p:cNvPr id="5" name="Alatunnisteen paikkamerkki 4">
            <a:extLst>
              <a:ext uri="{FF2B5EF4-FFF2-40B4-BE49-F238E27FC236}">
                <a16:creationId xmlns:a16="http://schemas.microsoft.com/office/drawing/2014/main" id="{E263CB3B-40D2-1120-D81C-CD866024F012}"/>
              </a:ext>
            </a:extLst>
          </p:cNvPr>
          <p:cNvSpPr>
            <a:spLocks noGrp="1"/>
          </p:cNvSpPr>
          <p:nvPr>
            <p:ph type="ftr" sz="quarter" idx="11"/>
          </p:nvPr>
        </p:nvSpPr>
        <p:spPr/>
        <p:txBody>
          <a:bodyPr/>
          <a:lstStyle/>
          <a:p>
            <a:r>
              <a:rPr lang="fi-FI"/>
              <a:t>Susanna Mäki-Overteyns</a:t>
            </a:r>
          </a:p>
        </p:txBody>
      </p:sp>
      <p:sp>
        <p:nvSpPr>
          <p:cNvPr id="6" name="Dian numeron paikkamerkki 5">
            <a:extLst>
              <a:ext uri="{FF2B5EF4-FFF2-40B4-BE49-F238E27FC236}">
                <a16:creationId xmlns:a16="http://schemas.microsoft.com/office/drawing/2014/main" id="{CEDA375A-1F91-D414-89B1-A09DEC90F423}"/>
              </a:ext>
            </a:extLst>
          </p:cNvPr>
          <p:cNvSpPr>
            <a:spLocks noGrp="1"/>
          </p:cNvSpPr>
          <p:nvPr>
            <p:ph type="sldNum" sz="quarter" idx="12"/>
          </p:nvPr>
        </p:nvSpPr>
        <p:spPr/>
        <p:txBody>
          <a:bodyPr/>
          <a:lstStyle/>
          <a:p>
            <a:fld id="{FE712029-AFBF-E249-87F5-72159FF107D0}" type="slidenum">
              <a:rPr lang="fi-FI" smtClean="0"/>
              <a:t>‹#›</a:t>
            </a:fld>
            <a:endParaRPr lang="fi-FI"/>
          </a:p>
        </p:txBody>
      </p:sp>
      <p:pic>
        <p:nvPicPr>
          <p:cNvPr id="7" name="Kuva 6">
            <a:extLst>
              <a:ext uri="{FF2B5EF4-FFF2-40B4-BE49-F238E27FC236}">
                <a16:creationId xmlns:a16="http://schemas.microsoft.com/office/drawing/2014/main" id="{EC8E6013-A065-9595-F2C7-93AD6E8C31F0}"/>
              </a:ext>
            </a:extLst>
          </p:cNvPr>
          <p:cNvPicPr>
            <a:picLocks noChangeAspect="1"/>
          </p:cNvPicPr>
          <p:nvPr userDrawn="1"/>
        </p:nvPicPr>
        <p:blipFill>
          <a:blip r:embed="rId2"/>
          <a:stretch>
            <a:fillRect/>
          </a:stretch>
        </p:blipFill>
        <p:spPr>
          <a:xfrm>
            <a:off x="10191803" y="-615740"/>
            <a:ext cx="1861637" cy="1371443"/>
          </a:xfrm>
          <a:prstGeom prst="rect">
            <a:avLst/>
          </a:prstGeom>
        </p:spPr>
      </p:pic>
      <p:pic>
        <p:nvPicPr>
          <p:cNvPr id="8" name="Kuva 7">
            <a:extLst>
              <a:ext uri="{FF2B5EF4-FFF2-40B4-BE49-F238E27FC236}">
                <a16:creationId xmlns:a16="http://schemas.microsoft.com/office/drawing/2014/main" id="{BC0E3886-87A4-0E29-08D0-A21909093411}"/>
              </a:ext>
            </a:extLst>
          </p:cNvPr>
          <p:cNvPicPr>
            <a:picLocks noChangeAspect="1"/>
          </p:cNvPicPr>
          <p:nvPr userDrawn="1"/>
        </p:nvPicPr>
        <p:blipFill>
          <a:blip r:embed="rId3"/>
          <a:stretch>
            <a:fillRect/>
          </a:stretch>
        </p:blipFill>
        <p:spPr>
          <a:xfrm>
            <a:off x="-1161998" y="4460197"/>
            <a:ext cx="2189753" cy="2261278"/>
          </a:xfrm>
          <a:prstGeom prst="rect">
            <a:avLst/>
          </a:prstGeom>
        </p:spPr>
      </p:pic>
      <p:sp>
        <p:nvSpPr>
          <p:cNvPr id="14" name="Sisällön paikkamerkki 2">
            <a:extLst>
              <a:ext uri="{FF2B5EF4-FFF2-40B4-BE49-F238E27FC236}">
                <a16:creationId xmlns:a16="http://schemas.microsoft.com/office/drawing/2014/main" id="{7EADE09D-863A-4AA8-97BE-F96538A81EA9}"/>
              </a:ext>
            </a:extLst>
          </p:cNvPr>
          <p:cNvSpPr>
            <a:spLocks noGrp="1"/>
          </p:cNvSpPr>
          <p:nvPr>
            <p:ph idx="13"/>
          </p:nvPr>
        </p:nvSpPr>
        <p:spPr>
          <a:xfrm>
            <a:off x="8294400" y="1825625"/>
            <a:ext cx="3420000" cy="4351338"/>
          </a:xfrm>
        </p:spPr>
        <p:txBody>
          <a:bodyPr>
            <a:normAutofit/>
          </a:bodyPr>
          <a:lstStyle>
            <a:lvl1pPr marL="0" indent="0">
              <a:buNone/>
              <a:defRPr sz="1400"/>
            </a:lvl1pPr>
            <a:lvl2pPr marL="182563" indent="-174625">
              <a:buFont typeface="Arial" panose="020B0604020202020204" pitchFamily="34" charset="0"/>
              <a:buChar char="•"/>
              <a:tabLst/>
              <a:defRPr sz="1400"/>
            </a:lvl2pPr>
            <a:lvl3pPr marL="7938" indent="0">
              <a:buNone/>
              <a:tabLst/>
              <a:defRPr sz="1400"/>
            </a:lvl3pPr>
            <a:lvl4pPr marL="7938" indent="0">
              <a:buNone/>
              <a:tabLst/>
              <a:defRPr sz="1400"/>
            </a:lvl4pPr>
            <a:lvl5pPr marL="7938" indent="0">
              <a:buNone/>
              <a:tabLst/>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Sisällön paikkamerkki 2">
            <a:extLst>
              <a:ext uri="{FF2B5EF4-FFF2-40B4-BE49-F238E27FC236}">
                <a16:creationId xmlns:a16="http://schemas.microsoft.com/office/drawing/2014/main" id="{30D2A16E-26D4-8188-BFCD-948487567072}"/>
              </a:ext>
            </a:extLst>
          </p:cNvPr>
          <p:cNvSpPr>
            <a:spLocks noGrp="1"/>
          </p:cNvSpPr>
          <p:nvPr>
            <p:ph idx="14"/>
          </p:nvPr>
        </p:nvSpPr>
        <p:spPr>
          <a:xfrm>
            <a:off x="4746600" y="1825625"/>
            <a:ext cx="3420000" cy="4351338"/>
          </a:xfrm>
        </p:spPr>
        <p:txBody>
          <a:bodyPr>
            <a:normAutofit/>
          </a:bodyPr>
          <a:lstStyle>
            <a:lvl1pPr marL="0" indent="0">
              <a:buNone/>
              <a:defRPr sz="1400"/>
            </a:lvl1pPr>
            <a:lvl2pPr marL="182563" indent="-174625">
              <a:buFont typeface="Arial" panose="020B0604020202020204" pitchFamily="34" charset="0"/>
              <a:buChar char="•"/>
              <a:tabLst/>
              <a:defRPr sz="1400"/>
            </a:lvl2pPr>
            <a:lvl3pPr marL="7938" indent="0">
              <a:buNone/>
              <a:tabLst/>
              <a:defRPr sz="1400"/>
            </a:lvl3pPr>
            <a:lvl4pPr marL="7938" indent="0">
              <a:buNone/>
              <a:tabLst/>
              <a:defRPr sz="1400"/>
            </a:lvl4pPr>
            <a:lvl5pPr marL="7938" indent="0">
              <a:buNone/>
              <a:tabLst/>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46364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Otsikko ja sisältö">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4C91C624-2F1F-A55A-D1DB-8171991D9F76}"/>
              </a:ext>
            </a:extLst>
          </p:cNvPr>
          <p:cNvSpPr/>
          <p:nvPr userDrawn="1"/>
        </p:nvSpPr>
        <p:spPr>
          <a:xfrm>
            <a:off x="838200" y="0"/>
            <a:ext cx="11353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577C7068-A248-33E9-54FE-D949B589C257}"/>
              </a:ext>
            </a:extLst>
          </p:cNvPr>
          <p:cNvSpPr>
            <a:spLocks noGrp="1"/>
          </p:cNvSpPr>
          <p:nvPr>
            <p:ph idx="1"/>
          </p:nvPr>
        </p:nvSpPr>
        <p:spPr>
          <a:xfrm>
            <a:off x="1198799" y="365125"/>
            <a:ext cx="10643795" cy="5811838"/>
          </a:xfrm>
        </p:spPr>
        <p:txBody>
          <a:bodyPr/>
          <a:lstStyle>
            <a:lvl1pPr>
              <a:defRPr sz="24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92E18C2-537E-5E3B-A255-7E9641BE1252}"/>
              </a:ext>
            </a:extLst>
          </p:cNvPr>
          <p:cNvSpPr>
            <a:spLocks noGrp="1"/>
          </p:cNvSpPr>
          <p:nvPr>
            <p:ph type="dt" sz="half" idx="10"/>
          </p:nvPr>
        </p:nvSpPr>
        <p:spPr/>
        <p:txBody>
          <a:bodyPr/>
          <a:lstStyle/>
          <a:p>
            <a:r>
              <a:rPr lang="fi-FI"/>
              <a:t>12.2.2025</a:t>
            </a:r>
          </a:p>
        </p:txBody>
      </p:sp>
      <p:sp>
        <p:nvSpPr>
          <p:cNvPr id="5" name="Alatunnisteen paikkamerkki 4">
            <a:extLst>
              <a:ext uri="{FF2B5EF4-FFF2-40B4-BE49-F238E27FC236}">
                <a16:creationId xmlns:a16="http://schemas.microsoft.com/office/drawing/2014/main" id="{E263CB3B-40D2-1120-D81C-CD866024F012}"/>
              </a:ext>
            </a:extLst>
          </p:cNvPr>
          <p:cNvSpPr>
            <a:spLocks noGrp="1"/>
          </p:cNvSpPr>
          <p:nvPr>
            <p:ph type="ftr" sz="quarter" idx="11"/>
          </p:nvPr>
        </p:nvSpPr>
        <p:spPr/>
        <p:txBody>
          <a:bodyPr/>
          <a:lstStyle/>
          <a:p>
            <a:r>
              <a:rPr lang="fi-FI"/>
              <a:t>Susanna Mäki-Overteyns</a:t>
            </a:r>
          </a:p>
        </p:txBody>
      </p:sp>
      <p:sp>
        <p:nvSpPr>
          <p:cNvPr id="6" name="Dian numeron paikkamerkki 5">
            <a:extLst>
              <a:ext uri="{FF2B5EF4-FFF2-40B4-BE49-F238E27FC236}">
                <a16:creationId xmlns:a16="http://schemas.microsoft.com/office/drawing/2014/main" id="{CEDA375A-1F91-D414-89B1-A09DEC90F423}"/>
              </a:ext>
            </a:extLst>
          </p:cNvPr>
          <p:cNvSpPr>
            <a:spLocks noGrp="1"/>
          </p:cNvSpPr>
          <p:nvPr>
            <p:ph type="sldNum" sz="quarter" idx="12"/>
          </p:nvPr>
        </p:nvSpPr>
        <p:spPr/>
        <p:txBody>
          <a:bodyPr/>
          <a:lstStyle/>
          <a:p>
            <a:fld id="{FE712029-AFBF-E249-87F5-72159FF107D0}" type="slidenum">
              <a:rPr lang="fi-FI" smtClean="0"/>
              <a:t>‹#›</a:t>
            </a:fld>
            <a:endParaRPr lang="fi-FI"/>
          </a:p>
        </p:txBody>
      </p:sp>
      <p:pic>
        <p:nvPicPr>
          <p:cNvPr id="7" name="Kuva 6">
            <a:extLst>
              <a:ext uri="{FF2B5EF4-FFF2-40B4-BE49-F238E27FC236}">
                <a16:creationId xmlns:a16="http://schemas.microsoft.com/office/drawing/2014/main" id="{EC8E6013-A065-9595-F2C7-93AD6E8C31F0}"/>
              </a:ext>
            </a:extLst>
          </p:cNvPr>
          <p:cNvPicPr>
            <a:picLocks noChangeAspect="1"/>
          </p:cNvPicPr>
          <p:nvPr userDrawn="1"/>
        </p:nvPicPr>
        <p:blipFill>
          <a:blip r:embed="rId2"/>
          <a:stretch>
            <a:fillRect/>
          </a:stretch>
        </p:blipFill>
        <p:spPr>
          <a:xfrm>
            <a:off x="10191803" y="-615740"/>
            <a:ext cx="1861637" cy="1371443"/>
          </a:xfrm>
          <a:prstGeom prst="rect">
            <a:avLst/>
          </a:prstGeom>
        </p:spPr>
      </p:pic>
      <p:pic>
        <p:nvPicPr>
          <p:cNvPr id="8" name="Kuva 7">
            <a:extLst>
              <a:ext uri="{FF2B5EF4-FFF2-40B4-BE49-F238E27FC236}">
                <a16:creationId xmlns:a16="http://schemas.microsoft.com/office/drawing/2014/main" id="{BC0E3886-87A4-0E29-08D0-A21909093411}"/>
              </a:ext>
            </a:extLst>
          </p:cNvPr>
          <p:cNvPicPr>
            <a:picLocks noChangeAspect="1"/>
          </p:cNvPicPr>
          <p:nvPr userDrawn="1"/>
        </p:nvPicPr>
        <p:blipFill>
          <a:blip r:embed="rId3"/>
          <a:stretch>
            <a:fillRect/>
          </a:stretch>
        </p:blipFill>
        <p:spPr>
          <a:xfrm>
            <a:off x="-1161998" y="4460197"/>
            <a:ext cx="2189753" cy="2261278"/>
          </a:xfrm>
          <a:prstGeom prst="rect">
            <a:avLst/>
          </a:prstGeom>
        </p:spPr>
      </p:pic>
      <p:sp>
        <p:nvSpPr>
          <p:cNvPr id="11" name="Tekstin paikkamerkki 10">
            <a:extLst>
              <a:ext uri="{FF2B5EF4-FFF2-40B4-BE49-F238E27FC236}">
                <a16:creationId xmlns:a16="http://schemas.microsoft.com/office/drawing/2014/main" id="{35DA02EC-6ADE-4DC1-F9CE-FDE2E3A37BBA}"/>
              </a:ext>
            </a:extLst>
          </p:cNvPr>
          <p:cNvSpPr>
            <a:spLocks noGrp="1"/>
          </p:cNvSpPr>
          <p:nvPr>
            <p:ph type="body" sz="quarter" idx="13"/>
          </p:nvPr>
        </p:nvSpPr>
        <p:spPr>
          <a:xfrm>
            <a:off x="1198799" y="6178550"/>
            <a:ext cx="10643951" cy="679450"/>
          </a:xfrm>
        </p:spPr>
        <p:txBody>
          <a:bodyPr lIns="0" anchor="ctr">
            <a:noAutofit/>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88050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472C2D-8F72-B579-A429-CE983C3E691E}"/>
              </a:ext>
            </a:extLst>
          </p:cNvPr>
          <p:cNvSpPr>
            <a:spLocks noGrp="1"/>
          </p:cNvSpPr>
          <p:nvPr>
            <p:ph type="title"/>
          </p:nvPr>
        </p:nvSpPr>
        <p:spPr>
          <a:xfrm>
            <a:off x="6096000" y="365125"/>
            <a:ext cx="5618400" cy="1325563"/>
          </a:xfrm>
        </p:spPr>
        <p:txBody>
          <a:bodyPr>
            <a:normAutofit/>
          </a:bodyPr>
          <a:lstStyle>
            <a:lvl1pPr>
              <a:lnSpc>
                <a:spcPts val="3300"/>
              </a:lnSpc>
              <a:defRPr sz="33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Päivämäärän paikkamerkki 3">
            <a:extLst>
              <a:ext uri="{FF2B5EF4-FFF2-40B4-BE49-F238E27FC236}">
                <a16:creationId xmlns:a16="http://schemas.microsoft.com/office/drawing/2014/main" id="{F92E18C2-537E-5E3B-A255-7E9641BE1252}"/>
              </a:ext>
            </a:extLst>
          </p:cNvPr>
          <p:cNvSpPr>
            <a:spLocks noGrp="1"/>
          </p:cNvSpPr>
          <p:nvPr>
            <p:ph type="dt" sz="half" idx="10"/>
          </p:nvPr>
        </p:nvSpPr>
        <p:spPr/>
        <p:txBody>
          <a:bodyPr/>
          <a:lstStyle/>
          <a:p>
            <a:r>
              <a:rPr lang="fi-FI"/>
              <a:t>12.2.2025</a:t>
            </a:r>
          </a:p>
        </p:txBody>
      </p:sp>
      <p:sp>
        <p:nvSpPr>
          <p:cNvPr id="5" name="Alatunnisteen paikkamerkki 4">
            <a:extLst>
              <a:ext uri="{FF2B5EF4-FFF2-40B4-BE49-F238E27FC236}">
                <a16:creationId xmlns:a16="http://schemas.microsoft.com/office/drawing/2014/main" id="{E263CB3B-40D2-1120-D81C-CD866024F012}"/>
              </a:ext>
            </a:extLst>
          </p:cNvPr>
          <p:cNvSpPr>
            <a:spLocks noGrp="1"/>
          </p:cNvSpPr>
          <p:nvPr>
            <p:ph type="ftr" sz="quarter" idx="11"/>
          </p:nvPr>
        </p:nvSpPr>
        <p:spPr/>
        <p:txBody>
          <a:bodyPr/>
          <a:lstStyle/>
          <a:p>
            <a:r>
              <a:rPr lang="fi-FI"/>
              <a:t>Susanna Mäki-Overteyns</a:t>
            </a:r>
          </a:p>
        </p:txBody>
      </p:sp>
      <p:sp>
        <p:nvSpPr>
          <p:cNvPr id="6" name="Dian numeron paikkamerkki 5">
            <a:extLst>
              <a:ext uri="{FF2B5EF4-FFF2-40B4-BE49-F238E27FC236}">
                <a16:creationId xmlns:a16="http://schemas.microsoft.com/office/drawing/2014/main" id="{CEDA375A-1F91-D414-89B1-A09DEC90F423}"/>
              </a:ext>
            </a:extLst>
          </p:cNvPr>
          <p:cNvSpPr>
            <a:spLocks noGrp="1"/>
          </p:cNvSpPr>
          <p:nvPr>
            <p:ph type="sldNum" sz="quarter" idx="12"/>
          </p:nvPr>
        </p:nvSpPr>
        <p:spPr/>
        <p:txBody>
          <a:bodyPr/>
          <a:lstStyle/>
          <a:p>
            <a:fld id="{FE712029-AFBF-E249-87F5-72159FF107D0}" type="slidenum">
              <a:rPr lang="fi-FI" smtClean="0"/>
              <a:t>‹#›</a:t>
            </a:fld>
            <a:endParaRPr lang="fi-FI"/>
          </a:p>
        </p:txBody>
      </p:sp>
    </p:spTree>
    <p:extLst>
      <p:ext uri="{BB962C8B-B14F-4D97-AF65-F5344CB8AC3E}">
        <p14:creationId xmlns:p14="http://schemas.microsoft.com/office/powerpoint/2010/main" val="1082912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Otsikko ja sisältö">
    <p:bg>
      <p:bgPr>
        <a:solidFill>
          <a:srgbClr val="E6007E"/>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4C91C624-2F1F-A55A-D1DB-8171991D9F76}"/>
              </a:ext>
            </a:extLst>
          </p:cNvPr>
          <p:cNvSpPr/>
          <p:nvPr userDrawn="1"/>
        </p:nvSpPr>
        <p:spPr>
          <a:xfrm>
            <a:off x="838200" y="0"/>
            <a:ext cx="11353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0472C2D-8F72-B579-A429-CE983C3E691E}"/>
              </a:ext>
            </a:extLst>
          </p:cNvPr>
          <p:cNvSpPr>
            <a:spLocks noGrp="1"/>
          </p:cNvSpPr>
          <p:nvPr>
            <p:ph type="title"/>
          </p:nvPr>
        </p:nvSpPr>
        <p:spPr>
          <a:xfrm>
            <a:off x="1198800" y="365125"/>
            <a:ext cx="10515600" cy="1325563"/>
          </a:xfrm>
        </p:spPr>
        <p:txBody>
          <a:bodyPr>
            <a:normAutofit/>
          </a:bodyPr>
          <a:lstStyle>
            <a:lvl1pPr>
              <a:lnSpc>
                <a:spcPts val="3300"/>
              </a:lnSpc>
              <a:defRPr sz="33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77C7068-A248-33E9-54FE-D949B589C257}"/>
              </a:ext>
            </a:extLst>
          </p:cNvPr>
          <p:cNvSpPr>
            <a:spLocks noGrp="1"/>
          </p:cNvSpPr>
          <p:nvPr>
            <p:ph idx="1"/>
          </p:nvPr>
        </p:nvSpPr>
        <p:spPr>
          <a:xfrm>
            <a:off x="1198800" y="1825625"/>
            <a:ext cx="10515600" cy="4351338"/>
          </a:xfrm>
        </p:spPr>
        <p:txBody>
          <a:bodyPr/>
          <a:lstStyle>
            <a:lvl1pPr>
              <a:defRPr sz="24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92E18C2-537E-5E3B-A255-7E9641BE1252}"/>
              </a:ext>
            </a:extLst>
          </p:cNvPr>
          <p:cNvSpPr>
            <a:spLocks noGrp="1"/>
          </p:cNvSpPr>
          <p:nvPr>
            <p:ph type="dt" sz="half" idx="10"/>
          </p:nvPr>
        </p:nvSpPr>
        <p:spPr/>
        <p:txBody>
          <a:bodyPr/>
          <a:lstStyle/>
          <a:p>
            <a:r>
              <a:rPr lang="fi-FI"/>
              <a:t>12.2.2025</a:t>
            </a:r>
          </a:p>
        </p:txBody>
      </p:sp>
      <p:sp>
        <p:nvSpPr>
          <p:cNvPr id="5" name="Alatunnisteen paikkamerkki 4">
            <a:extLst>
              <a:ext uri="{FF2B5EF4-FFF2-40B4-BE49-F238E27FC236}">
                <a16:creationId xmlns:a16="http://schemas.microsoft.com/office/drawing/2014/main" id="{E263CB3B-40D2-1120-D81C-CD866024F012}"/>
              </a:ext>
            </a:extLst>
          </p:cNvPr>
          <p:cNvSpPr>
            <a:spLocks noGrp="1"/>
          </p:cNvSpPr>
          <p:nvPr>
            <p:ph type="ftr" sz="quarter" idx="11"/>
          </p:nvPr>
        </p:nvSpPr>
        <p:spPr/>
        <p:txBody>
          <a:bodyPr/>
          <a:lstStyle/>
          <a:p>
            <a:r>
              <a:rPr lang="fi-FI"/>
              <a:t>Susanna Mäki-Overteyns</a:t>
            </a:r>
          </a:p>
        </p:txBody>
      </p:sp>
      <p:sp>
        <p:nvSpPr>
          <p:cNvPr id="6" name="Dian numeron paikkamerkki 5">
            <a:extLst>
              <a:ext uri="{FF2B5EF4-FFF2-40B4-BE49-F238E27FC236}">
                <a16:creationId xmlns:a16="http://schemas.microsoft.com/office/drawing/2014/main" id="{CEDA375A-1F91-D414-89B1-A09DEC90F423}"/>
              </a:ext>
            </a:extLst>
          </p:cNvPr>
          <p:cNvSpPr>
            <a:spLocks noGrp="1"/>
          </p:cNvSpPr>
          <p:nvPr>
            <p:ph type="sldNum" sz="quarter" idx="12"/>
          </p:nvPr>
        </p:nvSpPr>
        <p:spPr/>
        <p:txBody>
          <a:bodyPr/>
          <a:lstStyle/>
          <a:p>
            <a:fld id="{FE712029-AFBF-E249-87F5-72159FF107D0}" type="slidenum">
              <a:rPr lang="fi-FI" smtClean="0"/>
              <a:t>‹#›</a:t>
            </a:fld>
            <a:endParaRPr lang="fi-FI"/>
          </a:p>
        </p:txBody>
      </p:sp>
      <p:pic>
        <p:nvPicPr>
          <p:cNvPr id="7" name="Kuva 6">
            <a:extLst>
              <a:ext uri="{FF2B5EF4-FFF2-40B4-BE49-F238E27FC236}">
                <a16:creationId xmlns:a16="http://schemas.microsoft.com/office/drawing/2014/main" id="{EC8E6013-A065-9595-F2C7-93AD6E8C31F0}"/>
              </a:ext>
            </a:extLst>
          </p:cNvPr>
          <p:cNvPicPr>
            <a:picLocks noChangeAspect="1"/>
          </p:cNvPicPr>
          <p:nvPr userDrawn="1"/>
        </p:nvPicPr>
        <p:blipFill>
          <a:blip r:embed="rId2"/>
          <a:stretch>
            <a:fillRect/>
          </a:stretch>
        </p:blipFill>
        <p:spPr>
          <a:xfrm>
            <a:off x="10191803" y="-615740"/>
            <a:ext cx="1861637" cy="1371443"/>
          </a:xfrm>
          <a:prstGeom prst="rect">
            <a:avLst/>
          </a:prstGeom>
        </p:spPr>
      </p:pic>
      <p:pic>
        <p:nvPicPr>
          <p:cNvPr id="12" name="Kuva 11">
            <a:extLst>
              <a:ext uri="{FF2B5EF4-FFF2-40B4-BE49-F238E27FC236}">
                <a16:creationId xmlns:a16="http://schemas.microsoft.com/office/drawing/2014/main" id="{76B084B8-2E8F-10EB-B107-26811E55CAC6}"/>
              </a:ext>
            </a:extLst>
          </p:cNvPr>
          <p:cNvPicPr>
            <a:picLocks noChangeAspect="1"/>
          </p:cNvPicPr>
          <p:nvPr userDrawn="1"/>
        </p:nvPicPr>
        <p:blipFill>
          <a:blip r:embed="rId3"/>
          <a:stretch>
            <a:fillRect/>
          </a:stretch>
        </p:blipFill>
        <p:spPr>
          <a:xfrm>
            <a:off x="-574379" y="4765835"/>
            <a:ext cx="1665117" cy="2026868"/>
          </a:xfrm>
          <a:prstGeom prst="rect">
            <a:avLst/>
          </a:prstGeom>
        </p:spPr>
      </p:pic>
    </p:spTree>
    <p:extLst>
      <p:ext uri="{BB962C8B-B14F-4D97-AF65-F5344CB8AC3E}">
        <p14:creationId xmlns:p14="http://schemas.microsoft.com/office/powerpoint/2010/main" val="782576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Otsikko ja sisältö, 4-palstaa">
    <p:bg>
      <p:bgPr>
        <a:solidFill>
          <a:srgbClr val="FECF00"/>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4C91C624-2F1F-A55A-D1DB-8171991D9F76}"/>
              </a:ext>
            </a:extLst>
          </p:cNvPr>
          <p:cNvSpPr/>
          <p:nvPr userDrawn="1"/>
        </p:nvSpPr>
        <p:spPr>
          <a:xfrm>
            <a:off x="838200" y="0"/>
            <a:ext cx="11353800" cy="6858000"/>
          </a:xfrm>
          <a:prstGeom prst="rect">
            <a:avLst/>
          </a:prstGeom>
          <a:solidFill>
            <a:srgbClr val="FEC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0472C2D-8F72-B579-A429-CE983C3E691E}"/>
              </a:ext>
            </a:extLst>
          </p:cNvPr>
          <p:cNvSpPr>
            <a:spLocks noGrp="1"/>
          </p:cNvSpPr>
          <p:nvPr>
            <p:ph type="title"/>
          </p:nvPr>
        </p:nvSpPr>
        <p:spPr>
          <a:xfrm>
            <a:off x="1198800" y="365125"/>
            <a:ext cx="10515600" cy="1325563"/>
          </a:xfrm>
        </p:spPr>
        <p:txBody>
          <a:bodyPr>
            <a:normAutofit/>
          </a:bodyPr>
          <a:lstStyle>
            <a:lvl1pPr>
              <a:lnSpc>
                <a:spcPts val="3300"/>
              </a:lnSpc>
              <a:defRPr sz="33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77C7068-A248-33E9-54FE-D949B589C257}"/>
              </a:ext>
            </a:extLst>
          </p:cNvPr>
          <p:cNvSpPr>
            <a:spLocks noGrp="1"/>
          </p:cNvSpPr>
          <p:nvPr>
            <p:ph idx="1" hasCustomPrompt="1"/>
          </p:nvPr>
        </p:nvSpPr>
        <p:spPr>
          <a:xfrm>
            <a:off x="1198800" y="3966308"/>
            <a:ext cx="2382600" cy="2755167"/>
          </a:xfrm>
        </p:spPr>
        <p:txBody>
          <a:bodyPr lIns="0" tIns="0" rIns="0" bIns="0"/>
          <a:lstStyle>
            <a:lvl1pPr marL="0" indent="0">
              <a:buNone/>
              <a:defRPr sz="1500" b="1"/>
            </a:lvl1pPr>
            <a:lvl2pPr marL="457200" indent="0">
              <a:buNone/>
              <a:defRPr sz="1500" b="1"/>
            </a:lvl2pPr>
            <a:lvl3pPr marL="914400" indent="0">
              <a:buNone/>
              <a:defRPr sz="1500" b="1"/>
            </a:lvl3pPr>
            <a:lvl4pPr marL="1371600" indent="0">
              <a:buNone/>
              <a:defRPr sz="1500" b="1"/>
            </a:lvl4pPr>
            <a:lvl5pPr marL="1828800" indent="0">
              <a:buNone/>
              <a:defRPr sz="15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92E18C2-537E-5E3B-A255-7E9641BE1252}"/>
              </a:ext>
            </a:extLst>
          </p:cNvPr>
          <p:cNvSpPr>
            <a:spLocks noGrp="1"/>
          </p:cNvSpPr>
          <p:nvPr>
            <p:ph type="dt" sz="half" idx="10"/>
          </p:nvPr>
        </p:nvSpPr>
        <p:spPr/>
        <p:txBody>
          <a:bodyPr/>
          <a:lstStyle/>
          <a:p>
            <a:r>
              <a:rPr lang="fi-FI"/>
              <a:t>12.2.2025</a:t>
            </a:r>
          </a:p>
        </p:txBody>
      </p:sp>
      <p:sp>
        <p:nvSpPr>
          <p:cNvPr id="5" name="Alatunnisteen paikkamerkki 4">
            <a:extLst>
              <a:ext uri="{FF2B5EF4-FFF2-40B4-BE49-F238E27FC236}">
                <a16:creationId xmlns:a16="http://schemas.microsoft.com/office/drawing/2014/main" id="{E263CB3B-40D2-1120-D81C-CD866024F012}"/>
              </a:ext>
            </a:extLst>
          </p:cNvPr>
          <p:cNvSpPr>
            <a:spLocks noGrp="1"/>
          </p:cNvSpPr>
          <p:nvPr>
            <p:ph type="ftr" sz="quarter" idx="11"/>
          </p:nvPr>
        </p:nvSpPr>
        <p:spPr/>
        <p:txBody>
          <a:bodyPr/>
          <a:lstStyle/>
          <a:p>
            <a:r>
              <a:rPr lang="fi-FI"/>
              <a:t>Susanna Mäki-Overteyns</a:t>
            </a:r>
          </a:p>
        </p:txBody>
      </p:sp>
      <p:sp>
        <p:nvSpPr>
          <p:cNvPr id="6" name="Dian numeron paikkamerkki 5">
            <a:extLst>
              <a:ext uri="{FF2B5EF4-FFF2-40B4-BE49-F238E27FC236}">
                <a16:creationId xmlns:a16="http://schemas.microsoft.com/office/drawing/2014/main" id="{CEDA375A-1F91-D414-89B1-A09DEC90F423}"/>
              </a:ext>
            </a:extLst>
          </p:cNvPr>
          <p:cNvSpPr>
            <a:spLocks noGrp="1"/>
          </p:cNvSpPr>
          <p:nvPr>
            <p:ph type="sldNum" sz="quarter" idx="12"/>
          </p:nvPr>
        </p:nvSpPr>
        <p:spPr/>
        <p:txBody>
          <a:bodyPr/>
          <a:lstStyle/>
          <a:p>
            <a:fld id="{FE712029-AFBF-E249-87F5-72159FF107D0}" type="slidenum">
              <a:rPr lang="fi-FI" smtClean="0"/>
              <a:t>‹#›</a:t>
            </a:fld>
            <a:endParaRPr lang="fi-FI"/>
          </a:p>
        </p:txBody>
      </p:sp>
      <p:pic>
        <p:nvPicPr>
          <p:cNvPr id="7" name="Kuva 6">
            <a:extLst>
              <a:ext uri="{FF2B5EF4-FFF2-40B4-BE49-F238E27FC236}">
                <a16:creationId xmlns:a16="http://schemas.microsoft.com/office/drawing/2014/main" id="{EC8E6013-A065-9595-F2C7-93AD6E8C31F0}"/>
              </a:ext>
            </a:extLst>
          </p:cNvPr>
          <p:cNvPicPr>
            <a:picLocks noChangeAspect="1"/>
          </p:cNvPicPr>
          <p:nvPr userDrawn="1"/>
        </p:nvPicPr>
        <p:blipFill>
          <a:blip r:embed="rId2"/>
          <a:stretch>
            <a:fillRect/>
          </a:stretch>
        </p:blipFill>
        <p:spPr>
          <a:xfrm>
            <a:off x="10191803" y="-615740"/>
            <a:ext cx="1861637" cy="1371443"/>
          </a:xfrm>
          <a:prstGeom prst="rect">
            <a:avLst/>
          </a:prstGeom>
        </p:spPr>
      </p:pic>
      <p:pic>
        <p:nvPicPr>
          <p:cNvPr id="12" name="Kuva 11">
            <a:extLst>
              <a:ext uri="{FF2B5EF4-FFF2-40B4-BE49-F238E27FC236}">
                <a16:creationId xmlns:a16="http://schemas.microsoft.com/office/drawing/2014/main" id="{76B084B8-2E8F-10EB-B107-26811E55CAC6}"/>
              </a:ext>
            </a:extLst>
          </p:cNvPr>
          <p:cNvPicPr>
            <a:picLocks noChangeAspect="1"/>
          </p:cNvPicPr>
          <p:nvPr userDrawn="1"/>
        </p:nvPicPr>
        <p:blipFill>
          <a:blip r:embed="rId3"/>
          <a:stretch>
            <a:fillRect/>
          </a:stretch>
        </p:blipFill>
        <p:spPr>
          <a:xfrm>
            <a:off x="-574379" y="4765835"/>
            <a:ext cx="1665117" cy="2026868"/>
          </a:xfrm>
          <a:prstGeom prst="rect">
            <a:avLst/>
          </a:prstGeom>
        </p:spPr>
      </p:pic>
      <p:sp>
        <p:nvSpPr>
          <p:cNvPr id="10" name="Content Placeholder 9">
            <a:extLst>
              <a:ext uri="{FF2B5EF4-FFF2-40B4-BE49-F238E27FC236}">
                <a16:creationId xmlns:a16="http://schemas.microsoft.com/office/drawing/2014/main" id="{3AC23354-32AF-B88A-AEEA-6100909BFEA8}"/>
              </a:ext>
            </a:extLst>
          </p:cNvPr>
          <p:cNvSpPr>
            <a:spLocks noGrp="1"/>
          </p:cNvSpPr>
          <p:nvPr>
            <p:ph sz="quarter" idx="13"/>
          </p:nvPr>
        </p:nvSpPr>
        <p:spPr>
          <a:xfrm>
            <a:off x="3911609" y="3966308"/>
            <a:ext cx="2382600" cy="2755167"/>
          </a:xfrm>
        </p:spPr>
        <p:txBody>
          <a:bodyPr lIns="0" tIns="0" rIns="0" bIns="0">
            <a:noAutofit/>
          </a:bodyPr>
          <a:lstStyle>
            <a:lvl1pPr marL="0" indent="0">
              <a:buNone/>
              <a:defRPr sz="1500" b="1"/>
            </a:lvl1pPr>
            <a:lvl2pPr marL="457200" indent="0">
              <a:buNone/>
              <a:defRPr sz="1500" b="1"/>
            </a:lvl2pPr>
            <a:lvl3pPr marL="914400" indent="0">
              <a:buNone/>
              <a:defRPr sz="1500" b="1"/>
            </a:lvl3pPr>
            <a:lvl4pPr marL="1371600" indent="0">
              <a:buNone/>
              <a:defRPr sz="1500" b="1"/>
            </a:lvl4pPr>
            <a:lvl5pPr marL="1828800" indent="0">
              <a:buNone/>
              <a:defRPr sz="1500"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11" name="Content Placeholder 9">
            <a:extLst>
              <a:ext uri="{FF2B5EF4-FFF2-40B4-BE49-F238E27FC236}">
                <a16:creationId xmlns:a16="http://schemas.microsoft.com/office/drawing/2014/main" id="{B52A513B-9E91-8D73-1A1A-1B51F06D755C}"/>
              </a:ext>
            </a:extLst>
          </p:cNvPr>
          <p:cNvSpPr>
            <a:spLocks noGrp="1"/>
          </p:cNvSpPr>
          <p:nvPr>
            <p:ph sz="quarter" idx="14"/>
          </p:nvPr>
        </p:nvSpPr>
        <p:spPr>
          <a:xfrm>
            <a:off x="6624418" y="3966308"/>
            <a:ext cx="2382600" cy="2755167"/>
          </a:xfrm>
        </p:spPr>
        <p:txBody>
          <a:bodyPr lIns="0" tIns="0" rIns="0" bIns="0">
            <a:noAutofit/>
          </a:bodyPr>
          <a:lstStyle>
            <a:lvl1pPr marL="0" indent="0">
              <a:buNone/>
              <a:defRPr sz="1500" b="1"/>
            </a:lvl1pPr>
            <a:lvl2pPr marL="457200" indent="0">
              <a:buNone/>
              <a:defRPr sz="1500" b="1"/>
            </a:lvl2pPr>
            <a:lvl3pPr marL="914400" indent="0">
              <a:buNone/>
              <a:defRPr sz="1500" b="1"/>
            </a:lvl3pPr>
            <a:lvl4pPr marL="1371600" indent="0">
              <a:buNone/>
              <a:defRPr sz="1500" b="1"/>
            </a:lvl4pPr>
            <a:lvl5pPr marL="1828800" indent="0">
              <a:buNone/>
              <a:defRPr sz="1500"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13" name="Content Placeholder 9">
            <a:extLst>
              <a:ext uri="{FF2B5EF4-FFF2-40B4-BE49-F238E27FC236}">
                <a16:creationId xmlns:a16="http://schemas.microsoft.com/office/drawing/2014/main" id="{1AB71476-5098-FC08-F85F-7518BFBB4085}"/>
              </a:ext>
            </a:extLst>
          </p:cNvPr>
          <p:cNvSpPr>
            <a:spLocks noGrp="1"/>
          </p:cNvSpPr>
          <p:nvPr>
            <p:ph sz="quarter" idx="15"/>
          </p:nvPr>
        </p:nvSpPr>
        <p:spPr>
          <a:xfrm>
            <a:off x="9337226" y="3966308"/>
            <a:ext cx="2382600" cy="2755167"/>
          </a:xfrm>
        </p:spPr>
        <p:txBody>
          <a:bodyPr lIns="0" tIns="0" rIns="0" bIns="0">
            <a:noAutofit/>
          </a:bodyPr>
          <a:lstStyle>
            <a:lvl1pPr marL="0" indent="0">
              <a:buNone/>
              <a:defRPr sz="1500" b="1"/>
            </a:lvl1pPr>
            <a:lvl2pPr marL="457200" indent="0">
              <a:buNone/>
              <a:defRPr sz="1500" b="1"/>
            </a:lvl2pPr>
            <a:lvl3pPr marL="914400" indent="0">
              <a:buNone/>
              <a:defRPr sz="1500" b="1"/>
            </a:lvl3pPr>
            <a:lvl4pPr marL="1371600" indent="0">
              <a:buNone/>
              <a:defRPr sz="1500" b="1"/>
            </a:lvl4pPr>
            <a:lvl5pPr marL="1828800" indent="0">
              <a:buNone/>
              <a:defRPr sz="1500"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15" name="Picture Placeholder 14">
            <a:extLst>
              <a:ext uri="{FF2B5EF4-FFF2-40B4-BE49-F238E27FC236}">
                <a16:creationId xmlns:a16="http://schemas.microsoft.com/office/drawing/2014/main" id="{1E5BD451-DDE9-A258-4BAA-9773EE341819}"/>
              </a:ext>
            </a:extLst>
          </p:cNvPr>
          <p:cNvSpPr>
            <a:spLocks noGrp="1"/>
          </p:cNvSpPr>
          <p:nvPr>
            <p:ph type="pic" sz="quarter" idx="16"/>
          </p:nvPr>
        </p:nvSpPr>
        <p:spPr>
          <a:xfrm>
            <a:off x="1198563" y="1793874"/>
            <a:ext cx="1465505" cy="2072643"/>
          </a:xfrm>
        </p:spPr>
        <p:txBody>
          <a:bodyPr/>
          <a:lstStyle/>
          <a:p>
            <a:endParaRPr lang="en-FI"/>
          </a:p>
        </p:txBody>
      </p:sp>
      <p:sp>
        <p:nvSpPr>
          <p:cNvPr id="16" name="Picture Placeholder 14">
            <a:extLst>
              <a:ext uri="{FF2B5EF4-FFF2-40B4-BE49-F238E27FC236}">
                <a16:creationId xmlns:a16="http://schemas.microsoft.com/office/drawing/2014/main" id="{3AE96BBA-A255-4C68-8E38-8E667461A297}"/>
              </a:ext>
            </a:extLst>
          </p:cNvPr>
          <p:cNvSpPr>
            <a:spLocks noGrp="1"/>
          </p:cNvSpPr>
          <p:nvPr>
            <p:ph type="pic" sz="quarter" idx="17"/>
          </p:nvPr>
        </p:nvSpPr>
        <p:spPr>
          <a:xfrm>
            <a:off x="3906593" y="1793874"/>
            <a:ext cx="1465505" cy="2072643"/>
          </a:xfrm>
        </p:spPr>
        <p:txBody>
          <a:bodyPr/>
          <a:lstStyle/>
          <a:p>
            <a:endParaRPr lang="en-FI"/>
          </a:p>
        </p:txBody>
      </p:sp>
      <p:sp>
        <p:nvSpPr>
          <p:cNvPr id="18" name="Picture Placeholder 14">
            <a:extLst>
              <a:ext uri="{FF2B5EF4-FFF2-40B4-BE49-F238E27FC236}">
                <a16:creationId xmlns:a16="http://schemas.microsoft.com/office/drawing/2014/main" id="{2D4DC0DC-A486-E3DC-C91D-54CF156B223A}"/>
              </a:ext>
            </a:extLst>
          </p:cNvPr>
          <p:cNvSpPr>
            <a:spLocks noGrp="1"/>
          </p:cNvSpPr>
          <p:nvPr>
            <p:ph type="pic" sz="quarter" idx="18"/>
          </p:nvPr>
        </p:nvSpPr>
        <p:spPr>
          <a:xfrm>
            <a:off x="6614624" y="1793874"/>
            <a:ext cx="1465505" cy="2072643"/>
          </a:xfrm>
        </p:spPr>
        <p:txBody>
          <a:bodyPr/>
          <a:lstStyle/>
          <a:p>
            <a:endParaRPr lang="en-FI"/>
          </a:p>
        </p:txBody>
      </p:sp>
      <p:sp>
        <p:nvSpPr>
          <p:cNvPr id="19" name="Picture Placeholder 14">
            <a:extLst>
              <a:ext uri="{FF2B5EF4-FFF2-40B4-BE49-F238E27FC236}">
                <a16:creationId xmlns:a16="http://schemas.microsoft.com/office/drawing/2014/main" id="{584B422A-8723-BEB8-80FC-7F7E3B11B80A}"/>
              </a:ext>
            </a:extLst>
          </p:cNvPr>
          <p:cNvSpPr>
            <a:spLocks noGrp="1"/>
          </p:cNvSpPr>
          <p:nvPr>
            <p:ph type="pic" sz="quarter" idx="19"/>
          </p:nvPr>
        </p:nvSpPr>
        <p:spPr>
          <a:xfrm>
            <a:off x="9331447" y="1793874"/>
            <a:ext cx="1465505" cy="2072643"/>
          </a:xfrm>
        </p:spPr>
        <p:txBody>
          <a:bodyPr/>
          <a:lstStyle/>
          <a:p>
            <a:endParaRPr lang="en-FI"/>
          </a:p>
        </p:txBody>
      </p:sp>
    </p:spTree>
    <p:extLst>
      <p:ext uri="{BB962C8B-B14F-4D97-AF65-F5344CB8AC3E}">
        <p14:creationId xmlns:p14="http://schemas.microsoft.com/office/powerpoint/2010/main" val="113143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472C2D-8F72-B579-A429-CE983C3E691E}"/>
              </a:ext>
            </a:extLst>
          </p:cNvPr>
          <p:cNvSpPr>
            <a:spLocks noGrp="1"/>
          </p:cNvSpPr>
          <p:nvPr>
            <p:ph type="title"/>
          </p:nvPr>
        </p:nvSpPr>
        <p:spPr/>
        <p:txBody>
          <a:bodyPr>
            <a:normAutofit/>
          </a:bodyPr>
          <a:lstStyle>
            <a:lvl1pPr>
              <a:defRPr sz="33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77C7068-A248-33E9-54FE-D949B589C25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92E18C2-537E-5E3B-A255-7E9641BE1252}"/>
              </a:ext>
            </a:extLst>
          </p:cNvPr>
          <p:cNvSpPr>
            <a:spLocks noGrp="1"/>
          </p:cNvSpPr>
          <p:nvPr>
            <p:ph type="dt" sz="half" idx="10"/>
          </p:nvPr>
        </p:nvSpPr>
        <p:spPr/>
        <p:txBody>
          <a:bodyPr/>
          <a:lstStyle/>
          <a:p>
            <a:r>
              <a:rPr lang="fi-FI"/>
              <a:t>12.2.2025</a:t>
            </a:r>
          </a:p>
        </p:txBody>
      </p:sp>
      <p:sp>
        <p:nvSpPr>
          <p:cNvPr id="5" name="Alatunnisteen paikkamerkki 4">
            <a:extLst>
              <a:ext uri="{FF2B5EF4-FFF2-40B4-BE49-F238E27FC236}">
                <a16:creationId xmlns:a16="http://schemas.microsoft.com/office/drawing/2014/main" id="{E263CB3B-40D2-1120-D81C-CD866024F012}"/>
              </a:ext>
            </a:extLst>
          </p:cNvPr>
          <p:cNvSpPr>
            <a:spLocks noGrp="1"/>
          </p:cNvSpPr>
          <p:nvPr>
            <p:ph type="ftr" sz="quarter" idx="11"/>
          </p:nvPr>
        </p:nvSpPr>
        <p:spPr/>
        <p:txBody>
          <a:bodyPr/>
          <a:lstStyle/>
          <a:p>
            <a:r>
              <a:rPr lang="fi-FI"/>
              <a:t>Susanna Mäki-Overteyns</a:t>
            </a:r>
          </a:p>
        </p:txBody>
      </p:sp>
      <p:sp>
        <p:nvSpPr>
          <p:cNvPr id="6" name="Dian numeron paikkamerkki 5">
            <a:extLst>
              <a:ext uri="{FF2B5EF4-FFF2-40B4-BE49-F238E27FC236}">
                <a16:creationId xmlns:a16="http://schemas.microsoft.com/office/drawing/2014/main" id="{CEDA375A-1F91-D414-89B1-A09DEC90F423}"/>
              </a:ext>
            </a:extLst>
          </p:cNvPr>
          <p:cNvSpPr>
            <a:spLocks noGrp="1"/>
          </p:cNvSpPr>
          <p:nvPr>
            <p:ph type="sldNum" sz="quarter" idx="12"/>
          </p:nvPr>
        </p:nvSpPr>
        <p:spPr/>
        <p:txBody>
          <a:bodyPr/>
          <a:lstStyle/>
          <a:p>
            <a:fld id="{FE712029-AFBF-E249-87F5-72159FF107D0}" type="slidenum">
              <a:rPr lang="fi-FI" smtClean="0"/>
              <a:t>‹#›</a:t>
            </a:fld>
            <a:endParaRPr lang="fi-FI"/>
          </a:p>
        </p:txBody>
      </p:sp>
      <p:pic>
        <p:nvPicPr>
          <p:cNvPr id="8" name="Kuva 7">
            <a:extLst>
              <a:ext uri="{FF2B5EF4-FFF2-40B4-BE49-F238E27FC236}">
                <a16:creationId xmlns:a16="http://schemas.microsoft.com/office/drawing/2014/main" id="{BC0E3886-87A4-0E29-08D0-A21909093411}"/>
              </a:ext>
            </a:extLst>
          </p:cNvPr>
          <p:cNvPicPr>
            <a:picLocks noChangeAspect="1"/>
          </p:cNvPicPr>
          <p:nvPr userDrawn="1"/>
        </p:nvPicPr>
        <p:blipFill>
          <a:blip r:embed="rId2"/>
          <a:stretch>
            <a:fillRect/>
          </a:stretch>
        </p:blipFill>
        <p:spPr>
          <a:xfrm>
            <a:off x="9399380" y="-1097077"/>
            <a:ext cx="2484477" cy="2565629"/>
          </a:xfrm>
          <a:prstGeom prst="rect">
            <a:avLst/>
          </a:prstGeom>
        </p:spPr>
      </p:pic>
    </p:spTree>
    <p:extLst>
      <p:ext uri="{BB962C8B-B14F-4D97-AF65-F5344CB8AC3E}">
        <p14:creationId xmlns:p14="http://schemas.microsoft.com/office/powerpoint/2010/main" val="295346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472C2D-8F72-B579-A429-CE983C3E691E}"/>
              </a:ext>
            </a:extLst>
          </p:cNvPr>
          <p:cNvSpPr>
            <a:spLocks noGrp="1"/>
          </p:cNvSpPr>
          <p:nvPr>
            <p:ph type="title"/>
          </p:nvPr>
        </p:nvSpPr>
        <p:spPr/>
        <p:txBody>
          <a:bodyPr>
            <a:normAutofit/>
          </a:bodyPr>
          <a:lstStyle>
            <a:lvl1pPr>
              <a:defRPr sz="33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77C7068-A248-33E9-54FE-D949B589C25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92E18C2-537E-5E3B-A255-7E9641BE1252}"/>
              </a:ext>
            </a:extLst>
          </p:cNvPr>
          <p:cNvSpPr>
            <a:spLocks noGrp="1"/>
          </p:cNvSpPr>
          <p:nvPr>
            <p:ph type="dt" sz="half" idx="10"/>
          </p:nvPr>
        </p:nvSpPr>
        <p:spPr/>
        <p:txBody>
          <a:bodyPr/>
          <a:lstStyle/>
          <a:p>
            <a:r>
              <a:rPr lang="fi-FI"/>
              <a:t>12.2.2025</a:t>
            </a:r>
          </a:p>
        </p:txBody>
      </p:sp>
      <p:sp>
        <p:nvSpPr>
          <p:cNvPr id="5" name="Alatunnisteen paikkamerkki 4">
            <a:extLst>
              <a:ext uri="{FF2B5EF4-FFF2-40B4-BE49-F238E27FC236}">
                <a16:creationId xmlns:a16="http://schemas.microsoft.com/office/drawing/2014/main" id="{E263CB3B-40D2-1120-D81C-CD866024F012}"/>
              </a:ext>
            </a:extLst>
          </p:cNvPr>
          <p:cNvSpPr>
            <a:spLocks noGrp="1"/>
          </p:cNvSpPr>
          <p:nvPr>
            <p:ph type="ftr" sz="quarter" idx="11"/>
          </p:nvPr>
        </p:nvSpPr>
        <p:spPr/>
        <p:txBody>
          <a:bodyPr/>
          <a:lstStyle/>
          <a:p>
            <a:r>
              <a:rPr lang="fi-FI"/>
              <a:t>Susanna Mäki-Overteyns</a:t>
            </a:r>
          </a:p>
        </p:txBody>
      </p:sp>
      <p:sp>
        <p:nvSpPr>
          <p:cNvPr id="6" name="Dian numeron paikkamerkki 5">
            <a:extLst>
              <a:ext uri="{FF2B5EF4-FFF2-40B4-BE49-F238E27FC236}">
                <a16:creationId xmlns:a16="http://schemas.microsoft.com/office/drawing/2014/main" id="{CEDA375A-1F91-D414-89B1-A09DEC90F423}"/>
              </a:ext>
            </a:extLst>
          </p:cNvPr>
          <p:cNvSpPr>
            <a:spLocks noGrp="1"/>
          </p:cNvSpPr>
          <p:nvPr>
            <p:ph type="sldNum" sz="quarter" idx="12"/>
          </p:nvPr>
        </p:nvSpPr>
        <p:spPr/>
        <p:txBody>
          <a:bodyPr/>
          <a:lstStyle/>
          <a:p>
            <a:fld id="{FE712029-AFBF-E249-87F5-72159FF107D0}" type="slidenum">
              <a:rPr lang="fi-FI" smtClean="0"/>
              <a:t>‹#›</a:t>
            </a:fld>
            <a:endParaRPr lang="fi-FI"/>
          </a:p>
        </p:txBody>
      </p:sp>
    </p:spTree>
    <p:extLst>
      <p:ext uri="{BB962C8B-B14F-4D97-AF65-F5344CB8AC3E}">
        <p14:creationId xmlns:p14="http://schemas.microsoft.com/office/powerpoint/2010/main" val="172631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8_Otsikko ja sisältö">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364BCEB-6F3C-2010-6035-21982F0C938B}"/>
              </a:ext>
            </a:extLst>
          </p:cNvPr>
          <p:cNvSpPr/>
          <p:nvPr userDrawn="1"/>
        </p:nvSpPr>
        <p:spPr>
          <a:xfrm>
            <a:off x="0" y="0"/>
            <a:ext cx="838200" cy="6858000"/>
          </a:xfrm>
          <a:prstGeom prst="rect">
            <a:avLst/>
          </a:prstGeom>
          <a:solidFill>
            <a:srgbClr val="E6007E"/>
          </a:solidFill>
          <a:ln w="0">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0472C2D-8F72-B579-A429-CE983C3E691E}"/>
              </a:ext>
            </a:extLst>
          </p:cNvPr>
          <p:cNvSpPr>
            <a:spLocks noGrp="1"/>
          </p:cNvSpPr>
          <p:nvPr>
            <p:ph type="title"/>
          </p:nvPr>
        </p:nvSpPr>
        <p:spPr/>
        <p:txBody>
          <a:bodyPr>
            <a:normAutofit/>
          </a:bodyPr>
          <a:lstStyle>
            <a:lvl1pPr>
              <a:defRPr sz="33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77C7068-A248-33E9-54FE-D949B589C25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92E18C2-537E-5E3B-A255-7E9641BE1252}"/>
              </a:ext>
            </a:extLst>
          </p:cNvPr>
          <p:cNvSpPr>
            <a:spLocks noGrp="1"/>
          </p:cNvSpPr>
          <p:nvPr>
            <p:ph type="dt" sz="half" idx="10"/>
          </p:nvPr>
        </p:nvSpPr>
        <p:spPr/>
        <p:txBody>
          <a:bodyPr/>
          <a:lstStyle/>
          <a:p>
            <a:r>
              <a:rPr lang="fi-FI"/>
              <a:t>12.2.2025</a:t>
            </a:r>
          </a:p>
        </p:txBody>
      </p:sp>
      <p:sp>
        <p:nvSpPr>
          <p:cNvPr id="5" name="Alatunnisteen paikkamerkki 4">
            <a:extLst>
              <a:ext uri="{FF2B5EF4-FFF2-40B4-BE49-F238E27FC236}">
                <a16:creationId xmlns:a16="http://schemas.microsoft.com/office/drawing/2014/main" id="{E263CB3B-40D2-1120-D81C-CD866024F012}"/>
              </a:ext>
            </a:extLst>
          </p:cNvPr>
          <p:cNvSpPr>
            <a:spLocks noGrp="1"/>
          </p:cNvSpPr>
          <p:nvPr>
            <p:ph type="ftr" sz="quarter" idx="11"/>
          </p:nvPr>
        </p:nvSpPr>
        <p:spPr/>
        <p:txBody>
          <a:bodyPr/>
          <a:lstStyle/>
          <a:p>
            <a:r>
              <a:rPr lang="fi-FI"/>
              <a:t>Susanna Mäki-Overteyns</a:t>
            </a:r>
          </a:p>
        </p:txBody>
      </p:sp>
      <p:sp>
        <p:nvSpPr>
          <p:cNvPr id="6" name="Dian numeron paikkamerkki 5">
            <a:extLst>
              <a:ext uri="{FF2B5EF4-FFF2-40B4-BE49-F238E27FC236}">
                <a16:creationId xmlns:a16="http://schemas.microsoft.com/office/drawing/2014/main" id="{CEDA375A-1F91-D414-89B1-A09DEC90F423}"/>
              </a:ext>
            </a:extLst>
          </p:cNvPr>
          <p:cNvSpPr>
            <a:spLocks noGrp="1"/>
          </p:cNvSpPr>
          <p:nvPr>
            <p:ph type="sldNum" sz="quarter" idx="12"/>
          </p:nvPr>
        </p:nvSpPr>
        <p:spPr/>
        <p:txBody>
          <a:bodyPr/>
          <a:lstStyle/>
          <a:p>
            <a:fld id="{FE712029-AFBF-E249-87F5-72159FF107D0}" type="slidenum">
              <a:rPr lang="fi-FI" smtClean="0"/>
              <a:t>‹#›</a:t>
            </a:fld>
            <a:endParaRPr lang="fi-FI"/>
          </a:p>
        </p:txBody>
      </p:sp>
      <p:pic>
        <p:nvPicPr>
          <p:cNvPr id="8" name="Kuva 7">
            <a:extLst>
              <a:ext uri="{FF2B5EF4-FFF2-40B4-BE49-F238E27FC236}">
                <a16:creationId xmlns:a16="http://schemas.microsoft.com/office/drawing/2014/main" id="{C6FC6BC1-143B-8C5C-76DF-6467493D1FE0}"/>
              </a:ext>
            </a:extLst>
          </p:cNvPr>
          <p:cNvPicPr>
            <a:picLocks noChangeAspect="1"/>
          </p:cNvPicPr>
          <p:nvPr userDrawn="1"/>
        </p:nvPicPr>
        <p:blipFill>
          <a:blip r:embed="rId2"/>
          <a:stretch>
            <a:fillRect/>
          </a:stretch>
        </p:blipFill>
        <p:spPr>
          <a:xfrm>
            <a:off x="233106" y="328764"/>
            <a:ext cx="416189" cy="2993721"/>
          </a:xfrm>
          <a:prstGeom prst="rect">
            <a:avLst/>
          </a:prstGeom>
        </p:spPr>
      </p:pic>
    </p:spTree>
    <p:extLst>
      <p:ext uri="{BB962C8B-B14F-4D97-AF65-F5344CB8AC3E}">
        <p14:creationId xmlns:p14="http://schemas.microsoft.com/office/powerpoint/2010/main" val="328035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Otsikko ja sisältö">
    <p:bg>
      <p:bgPr>
        <a:solidFill>
          <a:srgbClr val="FF944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472C2D-8F72-B579-A429-CE983C3E691E}"/>
              </a:ext>
            </a:extLst>
          </p:cNvPr>
          <p:cNvSpPr>
            <a:spLocks noGrp="1"/>
          </p:cNvSpPr>
          <p:nvPr>
            <p:ph type="title"/>
          </p:nvPr>
        </p:nvSpPr>
        <p:spPr/>
        <p:txBody>
          <a:bodyPr>
            <a:normAutofit/>
          </a:bodyPr>
          <a:lstStyle>
            <a:lvl1pPr>
              <a:defRPr sz="33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77C7068-A248-33E9-54FE-D949B589C25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92E18C2-537E-5E3B-A255-7E9641BE1252}"/>
              </a:ext>
            </a:extLst>
          </p:cNvPr>
          <p:cNvSpPr>
            <a:spLocks noGrp="1"/>
          </p:cNvSpPr>
          <p:nvPr>
            <p:ph type="dt" sz="half" idx="10"/>
          </p:nvPr>
        </p:nvSpPr>
        <p:spPr/>
        <p:txBody>
          <a:bodyPr/>
          <a:lstStyle/>
          <a:p>
            <a:r>
              <a:rPr lang="fi-FI"/>
              <a:t>12.2.2025</a:t>
            </a:r>
          </a:p>
        </p:txBody>
      </p:sp>
      <p:sp>
        <p:nvSpPr>
          <p:cNvPr id="5" name="Alatunnisteen paikkamerkki 4">
            <a:extLst>
              <a:ext uri="{FF2B5EF4-FFF2-40B4-BE49-F238E27FC236}">
                <a16:creationId xmlns:a16="http://schemas.microsoft.com/office/drawing/2014/main" id="{E263CB3B-40D2-1120-D81C-CD866024F012}"/>
              </a:ext>
            </a:extLst>
          </p:cNvPr>
          <p:cNvSpPr>
            <a:spLocks noGrp="1"/>
          </p:cNvSpPr>
          <p:nvPr>
            <p:ph type="ftr" sz="quarter" idx="11"/>
          </p:nvPr>
        </p:nvSpPr>
        <p:spPr/>
        <p:txBody>
          <a:bodyPr/>
          <a:lstStyle/>
          <a:p>
            <a:r>
              <a:rPr lang="fi-FI"/>
              <a:t>Susanna Mäki-Overteyns</a:t>
            </a:r>
          </a:p>
        </p:txBody>
      </p:sp>
      <p:sp>
        <p:nvSpPr>
          <p:cNvPr id="6" name="Dian numeron paikkamerkki 5">
            <a:extLst>
              <a:ext uri="{FF2B5EF4-FFF2-40B4-BE49-F238E27FC236}">
                <a16:creationId xmlns:a16="http://schemas.microsoft.com/office/drawing/2014/main" id="{CEDA375A-1F91-D414-89B1-A09DEC90F423}"/>
              </a:ext>
            </a:extLst>
          </p:cNvPr>
          <p:cNvSpPr>
            <a:spLocks noGrp="1"/>
          </p:cNvSpPr>
          <p:nvPr>
            <p:ph type="sldNum" sz="quarter" idx="12"/>
          </p:nvPr>
        </p:nvSpPr>
        <p:spPr/>
        <p:txBody>
          <a:bodyPr/>
          <a:lstStyle/>
          <a:p>
            <a:fld id="{FE712029-AFBF-E249-87F5-72159FF107D0}" type="slidenum">
              <a:rPr lang="fi-FI" smtClean="0"/>
              <a:t>‹#›</a:t>
            </a:fld>
            <a:endParaRPr lang="fi-FI"/>
          </a:p>
        </p:txBody>
      </p:sp>
      <p:pic>
        <p:nvPicPr>
          <p:cNvPr id="8" name="Kuva 7">
            <a:extLst>
              <a:ext uri="{FF2B5EF4-FFF2-40B4-BE49-F238E27FC236}">
                <a16:creationId xmlns:a16="http://schemas.microsoft.com/office/drawing/2014/main" id="{BC0E3886-87A4-0E29-08D0-A21909093411}"/>
              </a:ext>
            </a:extLst>
          </p:cNvPr>
          <p:cNvPicPr>
            <a:picLocks noChangeAspect="1"/>
          </p:cNvPicPr>
          <p:nvPr userDrawn="1"/>
        </p:nvPicPr>
        <p:blipFill>
          <a:blip r:embed="rId2"/>
          <a:stretch>
            <a:fillRect/>
          </a:stretch>
        </p:blipFill>
        <p:spPr>
          <a:xfrm>
            <a:off x="-957958" y="4155846"/>
            <a:ext cx="2484477" cy="2565629"/>
          </a:xfrm>
          <a:prstGeom prst="rect">
            <a:avLst/>
          </a:prstGeom>
        </p:spPr>
      </p:pic>
    </p:spTree>
    <p:extLst>
      <p:ext uri="{BB962C8B-B14F-4D97-AF65-F5344CB8AC3E}">
        <p14:creationId xmlns:p14="http://schemas.microsoft.com/office/powerpoint/2010/main" val="91124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Otsikkodia">
    <p:bg>
      <p:bgPr>
        <a:solidFill>
          <a:srgbClr val="E6007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EAA60C-FB04-C809-A55A-CA7DBFBCAED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1C2AC5B-B11F-C25D-48BB-11DE3C24903F}"/>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4" name="Päivämäärän paikkamerkki 3">
            <a:extLst>
              <a:ext uri="{FF2B5EF4-FFF2-40B4-BE49-F238E27FC236}">
                <a16:creationId xmlns:a16="http://schemas.microsoft.com/office/drawing/2014/main" id="{876CB947-483D-B10B-C61E-7C7659BADD0B}"/>
              </a:ext>
            </a:extLst>
          </p:cNvPr>
          <p:cNvSpPr>
            <a:spLocks noGrp="1"/>
          </p:cNvSpPr>
          <p:nvPr>
            <p:ph type="dt" sz="half" idx="10"/>
          </p:nvPr>
        </p:nvSpPr>
        <p:spPr/>
        <p:txBody>
          <a:bodyPr/>
          <a:lstStyle/>
          <a:p>
            <a:r>
              <a:rPr lang="fi-FI"/>
              <a:t>12.2.2025</a:t>
            </a:r>
          </a:p>
        </p:txBody>
      </p:sp>
      <p:sp>
        <p:nvSpPr>
          <p:cNvPr id="5" name="Alatunnisteen paikkamerkki 4">
            <a:extLst>
              <a:ext uri="{FF2B5EF4-FFF2-40B4-BE49-F238E27FC236}">
                <a16:creationId xmlns:a16="http://schemas.microsoft.com/office/drawing/2014/main" id="{2689A089-BFA5-C4DA-6565-A4CC7CF1E508}"/>
              </a:ext>
            </a:extLst>
          </p:cNvPr>
          <p:cNvSpPr>
            <a:spLocks noGrp="1"/>
          </p:cNvSpPr>
          <p:nvPr>
            <p:ph type="ftr" sz="quarter" idx="11"/>
          </p:nvPr>
        </p:nvSpPr>
        <p:spPr/>
        <p:txBody>
          <a:bodyPr/>
          <a:lstStyle/>
          <a:p>
            <a:r>
              <a:rPr lang="fi-FI"/>
              <a:t>Susanna Mäki-Overteyns</a:t>
            </a:r>
          </a:p>
        </p:txBody>
      </p:sp>
      <p:sp>
        <p:nvSpPr>
          <p:cNvPr id="6" name="Dian numeron paikkamerkki 5">
            <a:extLst>
              <a:ext uri="{FF2B5EF4-FFF2-40B4-BE49-F238E27FC236}">
                <a16:creationId xmlns:a16="http://schemas.microsoft.com/office/drawing/2014/main" id="{A7CB1A9E-DCA7-A8EC-D511-A05E72B2D649}"/>
              </a:ext>
            </a:extLst>
          </p:cNvPr>
          <p:cNvSpPr>
            <a:spLocks noGrp="1"/>
          </p:cNvSpPr>
          <p:nvPr>
            <p:ph type="sldNum" sz="quarter" idx="12"/>
          </p:nvPr>
        </p:nvSpPr>
        <p:spPr/>
        <p:txBody>
          <a:bodyPr/>
          <a:lstStyle/>
          <a:p>
            <a:fld id="{FE712029-AFBF-E249-87F5-72159FF107D0}" type="slidenum">
              <a:rPr lang="fi-FI" smtClean="0"/>
              <a:t>‹#›</a:t>
            </a:fld>
            <a:endParaRPr lang="fi-FI"/>
          </a:p>
        </p:txBody>
      </p:sp>
      <p:pic>
        <p:nvPicPr>
          <p:cNvPr id="7" name="Kuva 6">
            <a:extLst>
              <a:ext uri="{FF2B5EF4-FFF2-40B4-BE49-F238E27FC236}">
                <a16:creationId xmlns:a16="http://schemas.microsoft.com/office/drawing/2014/main" id="{3A392818-5612-E353-55B3-B65627E22986}"/>
              </a:ext>
            </a:extLst>
          </p:cNvPr>
          <p:cNvPicPr>
            <a:picLocks noChangeAspect="1"/>
          </p:cNvPicPr>
          <p:nvPr userDrawn="1"/>
        </p:nvPicPr>
        <p:blipFill>
          <a:blip r:embed="rId2"/>
          <a:stretch>
            <a:fillRect/>
          </a:stretch>
        </p:blipFill>
        <p:spPr>
          <a:xfrm>
            <a:off x="11149924" y="787309"/>
            <a:ext cx="1651201" cy="1888784"/>
          </a:xfrm>
          <a:prstGeom prst="rect">
            <a:avLst/>
          </a:prstGeom>
        </p:spPr>
      </p:pic>
      <p:pic>
        <p:nvPicPr>
          <p:cNvPr id="9" name="Kuva 8">
            <a:extLst>
              <a:ext uri="{FF2B5EF4-FFF2-40B4-BE49-F238E27FC236}">
                <a16:creationId xmlns:a16="http://schemas.microsoft.com/office/drawing/2014/main" id="{D1B0BF4B-7C15-CD95-B3F6-DB27161B26C4}"/>
              </a:ext>
            </a:extLst>
          </p:cNvPr>
          <p:cNvPicPr>
            <a:picLocks noChangeAspect="1"/>
          </p:cNvPicPr>
          <p:nvPr userDrawn="1"/>
        </p:nvPicPr>
        <p:blipFill>
          <a:blip r:embed="rId3"/>
          <a:stretch>
            <a:fillRect/>
          </a:stretch>
        </p:blipFill>
        <p:spPr>
          <a:xfrm>
            <a:off x="133524" y="4248823"/>
            <a:ext cx="774584" cy="3264837"/>
          </a:xfrm>
          <a:prstGeom prst="rect">
            <a:avLst/>
          </a:prstGeom>
        </p:spPr>
      </p:pic>
    </p:spTree>
    <p:extLst>
      <p:ext uri="{BB962C8B-B14F-4D97-AF65-F5344CB8AC3E}">
        <p14:creationId xmlns:p14="http://schemas.microsoft.com/office/powerpoint/2010/main" val="20368171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Otsikko ja sisältö">
    <p:bg>
      <p:bgPr>
        <a:solidFill>
          <a:srgbClr val="E6007E"/>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99BEC7C1-8FA9-2C7B-5B3B-C830B7CDE166}"/>
              </a:ext>
            </a:extLst>
          </p:cNvPr>
          <p:cNvPicPr>
            <a:picLocks noChangeAspect="1"/>
          </p:cNvPicPr>
          <p:nvPr userDrawn="1"/>
        </p:nvPicPr>
        <p:blipFill>
          <a:blip r:embed="rId2"/>
          <a:stretch>
            <a:fillRect/>
          </a:stretch>
        </p:blipFill>
        <p:spPr>
          <a:xfrm>
            <a:off x="-466494" y="3352318"/>
            <a:ext cx="1720430" cy="2959582"/>
          </a:xfrm>
          <a:prstGeom prst="rect">
            <a:avLst/>
          </a:prstGeom>
        </p:spPr>
      </p:pic>
      <p:sp>
        <p:nvSpPr>
          <p:cNvPr id="2" name="Otsikko 1">
            <a:extLst>
              <a:ext uri="{FF2B5EF4-FFF2-40B4-BE49-F238E27FC236}">
                <a16:creationId xmlns:a16="http://schemas.microsoft.com/office/drawing/2014/main" id="{50472C2D-8F72-B579-A429-CE983C3E691E}"/>
              </a:ext>
            </a:extLst>
          </p:cNvPr>
          <p:cNvSpPr>
            <a:spLocks noGrp="1"/>
          </p:cNvSpPr>
          <p:nvPr>
            <p:ph type="title"/>
          </p:nvPr>
        </p:nvSpPr>
        <p:spPr/>
        <p:txBody>
          <a:bodyPr/>
          <a:lstStyle>
            <a:lvl1pPr>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77C7068-A248-33E9-54FE-D949B589C25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92E18C2-537E-5E3B-A255-7E9641BE1252}"/>
              </a:ext>
            </a:extLst>
          </p:cNvPr>
          <p:cNvSpPr>
            <a:spLocks noGrp="1"/>
          </p:cNvSpPr>
          <p:nvPr>
            <p:ph type="dt" sz="half" idx="10"/>
          </p:nvPr>
        </p:nvSpPr>
        <p:spPr/>
        <p:txBody>
          <a:bodyPr/>
          <a:lstStyle>
            <a:lvl1pPr>
              <a:defRPr>
                <a:solidFill>
                  <a:schemeClr val="bg1"/>
                </a:solidFill>
              </a:defRPr>
            </a:lvl1pPr>
          </a:lstStyle>
          <a:p>
            <a:r>
              <a:rPr lang="fi-FI"/>
              <a:t>12.2.2025</a:t>
            </a:r>
          </a:p>
        </p:txBody>
      </p:sp>
      <p:sp>
        <p:nvSpPr>
          <p:cNvPr id="5" name="Alatunnisteen paikkamerkki 4">
            <a:extLst>
              <a:ext uri="{FF2B5EF4-FFF2-40B4-BE49-F238E27FC236}">
                <a16:creationId xmlns:a16="http://schemas.microsoft.com/office/drawing/2014/main" id="{E263CB3B-40D2-1120-D81C-CD866024F012}"/>
              </a:ext>
            </a:extLst>
          </p:cNvPr>
          <p:cNvSpPr>
            <a:spLocks noGrp="1"/>
          </p:cNvSpPr>
          <p:nvPr>
            <p:ph type="ftr" sz="quarter" idx="11"/>
          </p:nvPr>
        </p:nvSpPr>
        <p:spPr/>
        <p:txBody>
          <a:bodyPr/>
          <a:lstStyle>
            <a:lvl1pPr>
              <a:defRPr>
                <a:solidFill>
                  <a:schemeClr val="bg1"/>
                </a:solidFill>
              </a:defRPr>
            </a:lvl1pPr>
          </a:lstStyle>
          <a:p>
            <a:r>
              <a:rPr lang="fi-FI"/>
              <a:t>Susanna Mäki-Overteyns</a:t>
            </a:r>
          </a:p>
        </p:txBody>
      </p:sp>
      <p:sp>
        <p:nvSpPr>
          <p:cNvPr id="6" name="Dian numeron paikkamerkki 5">
            <a:extLst>
              <a:ext uri="{FF2B5EF4-FFF2-40B4-BE49-F238E27FC236}">
                <a16:creationId xmlns:a16="http://schemas.microsoft.com/office/drawing/2014/main" id="{CEDA375A-1F91-D414-89B1-A09DEC90F423}"/>
              </a:ext>
            </a:extLst>
          </p:cNvPr>
          <p:cNvSpPr>
            <a:spLocks noGrp="1"/>
          </p:cNvSpPr>
          <p:nvPr>
            <p:ph type="sldNum" sz="quarter" idx="12"/>
          </p:nvPr>
        </p:nvSpPr>
        <p:spPr/>
        <p:txBody>
          <a:bodyPr/>
          <a:lstStyle/>
          <a:p>
            <a:fld id="{FE712029-AFBF-E249-87F5-72159FF107D0}" type="slidenum">
              <a:rPr lang="fi-FI" smtClean="0"/>
              <a:t>‹#›</a:t>
            </a:fld>
            <a:endParaRPr lang="fi-FI"/>
          </a:p>
        </p:txBody>
      </p:sp>
      <p:pic>
        <p:nvPicPr>
          <p:cNvPr id="9" name="Kuva 8">
            <a:extLst>
              <a:ext uri="{FF2B5EF4-FFF2-40B4-BE49-F238E27FC236}">
                <a16:creationId xmlns:a16="http://schemas.microsoft.com/office/drawing/2014/main" id="{F480D2C1-220E-AFE3-A7FC-1F30C805EA8F}"/>
              </a:ext>
            </a:extLst>
          </p:cNvPr>
          <p:cNvPicPr>
            <a:picLocks noChangeAspect="1"/>
          </p:cNvPicPr>
          <p:nvPr userDrawn="1"/>
        </p:nvPicPr>
        <p:blipFill>
          <a:blip r:embed="rId3"/>
          <a:stretch>
            <a:fillRect/>
          </a:stretch>
        </p:blipFill>
        <p:spPr>
          <a:xfrm>
            <a:off x="11030422" y="4520018"/>
            <a:ext cx="1793849" cy="2141636"/>
          </a:xfrm>
          <a:prstGeom prst="rect">
            <a:avLst/>
          </a:prstGeom>
        </p:spPr>
      </p:pic>
    </p:spTree>
    <p:extLst>
      <p:ext uri="{BB962C8B-B14F-4D97-AF65-F5344CB8AC3E}">
        <p14:creationId xmlns:p14="http://schemas.microsoft.com/office/powerpoint/2010/main" val="186637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4C91C624-2F1F-A55A-D1DB-8171991D9F76}"/>
              </a:ext>
            </a:extLst>
          </p:cNvPr>
          <p:cNvSpPr/>
          <p:nvPr userDrawn="1"/>
        </p:nvSpPr>
        <p:spPr>
          <a:xfrm>
            <a:off x="838200" y="0"/>
            <a:ext cx="11353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0472C2D-8F72-B579-A429-CE983C3E691E}"/>
              </a:ext>
            </a:extLst>
          </p:cNvPr>
          <p:cNvSpPr>
            <a:spLocks noGrp="1"/>
          </p:cNvSpPr>
          <p:nvPr>
            <p:ph type="title"/>
          </p:nvPr>
        </p:nvSpPr>
        <p:spPr>
          <a:xfrm>
            <a:off x="1198800" y="365125"/>
            <a:ext cx="10515600" cy="1325563"/>
          </a:xfrm>
        </p:spPr>
        <p:txBody>
          <a:bodyPr>
            <a:normAutofit/>
          </a:bodyPr>
          <a:lstStyle>
            <a:lvl1pPr>
              <a:lnSpc>
                <a:spcPts val="3300"/>
              </a:lnSpc>
              <a:defRPr sz="33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77C7068-A248-33E9-54FE-D949B589C257}"/>
              </a:ext>
            </a:extLst>
          </p:cNvPr>
          <p:cNvSpPr>
            <a:spLocks noGrp="1"/>
          </p:cNvSpPr>
          <p:nvPr>
            <p:ph idx="1"/>
          </p:nvPr>
        </p:nvSpPr>
        <p:spPr>
          <a:xfrm>
            <a:off x="1198800" y="1825625"/>
            <a:ext cx="10515600" cy="4351338"/>
          </a:xfrm>
        </p:spPr>
        <p:txBody>
          <a:bodyPr/>
          <a:lstStyle>
            <a:lvl1pPr>
              <a:defRPr sz="24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92E18C2-537E-5E3B-A255-7E9641BE1252}"/>
              </a:ext>
            </a:extLst>
          </p:cNvPr>
          <p:cNvSpPr>
            <a:spLocks noGrp="1"/>
          </p:cNvSpPr>
          <p:nvPr>
            <p:ph type="dt" sz="half" idx="10"/>
          </p:nvPr>
        </p:nvSpPr>
        <p:spPr/>
        <p:txBody>
          <a:bodyPr/>
          <a:lstStyle/>
          <a:p>
            <a:r>
              <a:rPr lang="fi-FI"/>
              <a:t>12.2.2025</a:t>
            </a:r>
          </a:p>
        </p:txBody>
      </p:sp>
      <p:sp>
        <p:nvSpPr>
          <p:cNvPr id="5" name="Alatunnisteen paikkamerkki 4">
            <a:extLst>
              <a:ext uri="{FF2B5EF4-FFF2-40B4-BE49-F238E27FC236}">
                <a16:creationId xmlns:a16="http://schemas.microsoft.com/office/drawing/2014/main" id="{E263CB3B-40D2-1120-D81C-CD866024F012}"/>
              </a:ext>
            </a:extLst>
          </p:cNvPr>
          <p:cNvSpPr>
            <a:spLocks noGrp="1"/>
          </p:cNvSpPr>
          <p:nvPr>
            <p:ph type="ftr" sz="quarter" idx="11"/>
          </p:nvPr>
        </p:nvSpPr>
        <p:spPr/>
        <p:txBody>
          <a:bodyPr/>
          <a:lstStyle/>
          <a:p>
            <a:r>
              <a:rPr lang="fi-FI"/>
              <a:t>Susanna Mäki-Overteyns</a:t>
            </a:r>
          </a:p>
        </p:txBody>
      </p:sp>
      <p:sp>
        <p:nvSpPr>
          <p:cNvPr id="6" name="Dian numeron paikkamerkki 5">
            <a:extLst>
              <a:ext uri="{FF2B5EF4-FFF2-40B4-BE49-F238E27FC236}">
                <a16:creationId xmlns:a16="http://schemas.microsoft.com/office/drawing/2014/main" id="{CEDA375A-1F91-D414-89B1-A09DEC90F423}"/>
              </a:ext>
            </a:extLst>
          </p:cNvPr>
          <p:cNvSpPr>
            <a:spLocks noGrp="1"/>
          </p:cNvSpPr>
          <p:nvPr>
            <p:ph type="sldNum" sz="quarter" idx="12"/>
          </p:nvPr>
        </p:nvSpPr>
        <p:spPr/>
        <p:txBody>
          <a:bodyPr/>
          <a:lstStyle/>
          <a:p>
            <a:fld id="{FE712029-AFBF-E249-87F5-72159FF107D0}" type="slidenum">
              <a:rPr lang="fi-FI" smtClean="0"/>
              <a:t>‹#›</a:t>
            </a:fld>
            <a:endParaRPr lang="fi-FI"/>
          </a:p>
        </p:txBody>
      </p:sp>
      <p:pic>
        <p:nvPicPr>
          <p:cNvPr id="7" name="Kuva 6">
            <a:extLst>
              <a:ext uri="{FF2B5EF4-FFF2-40B4-BE49-F238E27FC236}">
                <a16:creationId xmlns:a16="http://schemas.microsoft.com/office/drawing/2014/main" id="{EC8E6013-A065-9595-F2C7-93AD6E8C31F0}"/>
              </a:ext>
            </a:extLst>
          </p:cNvPr>
          <p:cNvPicPr>
            <a:picLocks noChangeAspect="1"/>
          </p:cNvPicPr>
          <p:nvPr userDrawn="1"/>
        </p:nvPicPr>
        <p:blipFill>
          <a:blip r:embed="rId2"/>
          <a:stretch>
            <a:fillRect/>
          </a:stretch>
        </p:blipFill>
        <p:spPr>
          <a:xfrm>
            <a:off x="10191803" y="-615740"/>
            <a:ext cx="1861637" cy="1371443"/>
          </a:xfrm>
          <a:prstGeom prst="rect">
            <a:avLst/>
          </a:prstGeom>
        </p:spPr>
      </p:pic>
      <p:pic>
        <p:nvPicPr>
          <p:cNvPr id="8" name="Kuva 7">
            <a:extLst>
              <a:ext uri="{FF2B5EF4-FFF2-40B4-BE49-F238E27FC236}">
                <a16:creationId xmlns:a16="http://schemas.microsoft.com/office/drawing/2014/main" id="{BC0E3886-87A4-0E29-08D0-A21909093411}"/>
              </a:ext>
            </a:extLst>
          </p:cNvPr>
          <p:cNvPicPr>
            <a:picLocks noChangeAspect="1"/>
          </p:cNvPicPr>
          <p:nvPr userDrawn="1"/>
        </p:nvPicPr>
        <p:blipFill>
          <a:blip r:embed="rId3"/>
          <a:stretch>
            <a:fillRect/>
          </a:stretch>
        </p:blipFill>
        <p:spPr>
          <a:xfrm>
            <a:off x="-1161998" y="4460197"/>
            <a:ext cx="2189753" cy="2261278"/>
          </a:xfrm>
          <a:prstGeom prst="rect">
            <a:avLst/>
          </a:prstGeom>
        </p:spPr>
      </p:pic>
    </p:spTree>
    <p:extLst>
      <p:ext uri="{BB962C8B-B14F-4D97-AF65-F5344CB8AC3E}">
        <p14:creationId xmlns:p14="http://schemas.microsoft.com/office/powerpoint/2010/main" val="370179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Otsikko ja sisältö, 3-palsta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4C91C624-2F1F-A55A-D1DB-8171991D9F76}"/>
              </a:ext>
            </a:extLst>
          </p:cNvPr>
          <p:cNvSpPr/>
          <p:nvPr userDrawn="1"/>
        </p:nvSpPr>
        <p:spPr>
          <a:xfrm>
            <a:off x="838200" y="0"/>
            <a:ext cx="113538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0472C2D-8F72-B579-A429-CE983C3E691E}"/>
              </a:ext>
            </a:extLst>
          </p:cNvPr>
          <p:cNvSpPr>
            <a:spLocks noGrp="1"/>
          </p:cNvSpPr>
          <p:nvPr>
            <p:ph type="title"/>
          </p:nvPr>
        </p:nvSpPr>
        <p:spPr>
          <a:xfrm>
            <a:off x="1198800" y="365125"/>
            <a:ext cx="10515600" cy="1325563"/>
          </a:xfrm>
        </p:spPr>
        <p:txBody>
          <a:bodyPr>
            <a:normAutofit/>
          </a:bodyPr>
          <a:lstStyle>
            <a:lvl1pPr>
              <a:lnSpc>
                <a:spcPts val="3300"/>
              </a:lnSpc>
              <a:defRPr sz="33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77C7068-A248-33E9-54FE-D949B589C257}"/>
              </a:ext>
            </a:extLst>
          </p:cNvPr>
          <p:cNvSpPr>
            <a:spLocks noGrp="1"/>
          </p:cNvSpPr>
          <p:nvPr>
            <p:ph idx="1"/>
          </p:nvPr>
        </p:nvSpPr>
        <p:spPr>
          <a:xfrm>
            <a:off x="1198800" y="1825625"/>
            <a:ext cx="3420000" cy="4351338"/>
          </a:xfrm>
        </p:spPr>
        <p:txBody>
          <a:bodyPr/>
          <a:lstStyle>
            <a:lvl1pPr marL="0" indent="0">
              <a:buNone/>
              <a:defRPr sz="2400"/>
            </a:lvl1pPr>
            <a:lvl2pPr marL="182563" indent="-174625">
              <a:buFont typeface="Arial" panose="020B0604020202020204" pitchFamily="34" charset="0"/>
              <a:buChar char="•"/>
              <a:tabLst/>
              <a:defRPr sz="2000"/>
            </a:lvl2pPr>
            <a:lvl3pPr marL="7938" indent="0">
              <a:buNone/>
              <a:tabLst/>
              <a:defRPr sz="2000"/>
            </a:lvl3pPr>
            <a:lvl4pPr marL="7938" indent="0">
              <a:buNone/>
              <a:tabLst/>
              <a:defRPr/>
            </a:lvl4pPr>
            <a:lvl5pPr marL="7938" indent="0">
              <a:buNone/>
              <a:tabLs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92E18C2-537E-5E3B-A255-7E9641BE1252}"/>
              </a:ext>
            </a:extLst>
          </p:cNvPr>
          <p:cNvSpPr>
            <a:spLocks noGrp="1"/>
          </p:cNvSpPr>
          <p:nvPr>
            <p:ph type="dt" sz="half" idx="10"/>
          </p:nvPr>
        </p:nvSpPr>
        <p:spPr/>
        <p:txBody>
          <a:bodyPr/>
          <a:lstStyle/>
          <a:p>
            <a:r>
              <a:rPr lang="fi-FI"/>
              <a:t>12.2.2025</a:t>
            </a:r>
          </a:p>
        </p:txBody>
      </p:sp>
      <p:sp>
        <p:nvSpPr>
          <p:cNvPr id="5" name="Alatunnisteen paikkamerkki 4">
            <a:extLst>
              <a:ext uri="{FF2B5EF4-FFF2-40B4-BE49-F238E27FC236}">
                <a16:creationId xmlns:a16="http://schemas.microsoft.com/office/drawing/2014/main" id="{E263CB3B-40D2-1120-D81C-CD866024F012}"/>
              </a:ext>
            </a:extLst>
          </p:cNvPr>
          <p:cNvSpPr>
            <a:spLocks noGrp="1"/>
          </p:cNvSpPr>
          <p:nvPr>
            <p:ph type="ftr" sz="quarter" idx="11"/>
          </p:nvPr>
        </p:nvSpPr>
        <p:spPr/>
        <p:txBody>
          <a:bodyPr/>
          <a:lstStyle/>
          <a:p>
            <a:r>
              <a:rPr lang="fi-FI"/>
              <a:t>Susanna Mäki-Overteyns</a:t>
            </a:r>
          </a:p>
        </p:txBody>
      </p:sp>
      <p:sp>
        <p:nvSpPr>
          <p:cNvPr id="6" name="Dian numeron paikkamerkki 5">
            <a:extLst>
              <a:ext uri="{FF2B5EF4-FFF2-40B4-BE49-F238E27FC236}">
                <a16:creationId xmlns:a16="http://schemas.microsoft.com/office/drawing/2014/main" id="{CEDA375A-1F91-D414-89B1-A09DEC90F423}"/>
              </a:ext>
            </a:extLst>
          </p:cNvPr>
          <p:cNvSpPr>
            <a:spLocks noGrp="1"/>
          </p:cNvSpPr>
          <p:nvPr>
            <p:ph type="sldNum" sz="quarter" idx="12"/>
          </p:nvPr>
        </p:nvSpPr>
        <p:spPr/>
        <p:txBody>
          <a:bodyPr/>
          <a:lstStyle/>
          <a:p>
            <a:fld id="{FE712029-AFBF-E249-87F5-72159FF107D0}" type="slidenum">
              <a:rPr lang="fi-FI" smtClean="0"/>
              <a:t>‹#›</a:t>
            </a:fld>
            <a:endParaRPr lang="fi-FI"/>
          </a:p>
        </p:txBody>
      </p:sp>
      <p:pic>
        <p:nvPicPr>
          <p:cNvPr id="7" name="Kuva 6">
            <a:extLst>
              <a:ext uri="{FF2B5EF4-FFF2-40B4-BE49-F238E27FC236}">
                <a16:creationId xmlns:a16="http://schemas.microsoft.com/office/drawing/2014/main" id="{EC8E6013-A065-9595-F2C7-93AD6E8C31F0}"/>
              </a:ext>
            </a:extLst>
          </p:cNvPr>
          <p:cNvPicPr>
            <a:picLocks noChangeAspect="1"/>
          </p:cNvPicPr>
          <p:nvPr userDrawn="1"/>
        </p:nvPicPr>
        <p:blipFill>
          <a:blip r:embed="rId2"/>
          <a:stretch>
            <a:fillRect/>
          </a:stretch>
        </p:blipFill>
        <p:spPr>
          <a:xfrm>
            <a:off x="10191803" y="-615740"/>
            <a:ext cx="1861637" cy="1371443"/>
          </a:xfrm>
          <a:prstGeom prst="rect">
            <a:avLst/>
          </a:prstGeom>
        </p:spPr>
      </p:pic>
      <p:pic>
        <p:nvPicPr>
          <p:cNvPr id="8" name="Kuva 7">
            <a:extLst>
              <a:ext uri="{FF2B5EF4-FFF2-40B4-BE49-F238E27FC236}">
                <a16:creationId xmlns:a16="http://schemas.microsoft.com/office/drawing/2014/main" id="{BC0E3886-87A4-0E29-08D0-A21909093411}"/>
              </a:ext>
            </a:extLst>
          </p:cNvPr>
          <p:cNvPicPr>
            <a:picLocks noChangeAspect="1"/>
          </p:cNvPicPr>
          <p:nvPr userDrawn="1"/>
        </p:nvPicPr>
        <p:blipFill>
          <a:blip r:embed="rId3"/>
          <a:stretch>
            <a:fillRect/>
          </a:stretch>
        </p:blipFill>
        <p:spPr>
          <a:xfrm>
            <a:off x="-1161998" y="4460197"/>
            <a:ext cx="2189753" cy="2261278"/>
          </a:xfrm>
          <a:prstGeom prst="rect">
            <a:avLst/>
          </a:prstGeom>
        </p:spPr>
      </p:pic>
      <p:sp>
        <p:nvSpPr>
          <p:cNvPr id="14" name="Sisällön paikkamerkki 2">
            <a:extLst>
              <a:ext uri="{FF2B5EF4-FFF2-40B4-BE49-F238E27FC236}">
                <a16:creationId xmlns:a16="http://schemas.microsoft.com/office/drawing/2014/main" id="{7EADE09D-863A-4AA8-97BE-F96538A81EA9}"/>
              </a:ext>
            </a:extLst>
          </p:cNvPr>
          <p:cNvSpPr>
            <a:spLocks noGrp="1"/>
          </p:cNvSpPr>
          <p:nvPr>
            <p:ph idx="13"/>
          </p:nvPr>
        </p:nvSpPr>
        <p:spPr>
          <a:xfrm>
            <a:off x="8294400" y="1825625"/>
            <a:ext cx="3420000" cy="4351338"/>
          </a:xfrm>
        </p:spPr>
        <p:txBody>
          <a:bodyPr/>
          <a:lstStyle>
            <a:lvl1pPr marL="0" indent="0">
              <a:buNone/>
              <a:defRPr sz="2400"/>
            </a:lvl1pPr>
            <a:lvl2pPr marL="182563" indent="-174625">
              <a:buFont typeface="Arial" panose="020B0604020202020204" pitchFamily="34" charset="0"/>
              <a:buChar char="•"/>
              <a:tabLst/>
              <a:defRPr sz="2000"/>
            </a:lvl2pPr>
            <a:lvl3pPr marL="7938" indent="0">
              <a:buNone/>
              <a:tabLst/>
              <a:defRPr sz="2000"/>
            </a:lvl3pPr>
            <a:lvl4pPr marL="7938" indent="0">
              <a:buNone/>
              <a:tabLst/>
              <a:defRPr/>
            </a:lvl4pPr>
            <a:lvl5pPr marL="7938" indent="0">
              <a:buNone/>
              <a:tabLs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Sisällön paikkamerkki 2">
            <a:extLst>
              <a:ext uri="{FF2B5EF4-FFF2-40B4-BE49-F238E27FC236}">
                <a16:creationId xmlns:a16="http://schemas.microsoft.com/office/drawing/2014/main" id="{30D2A16E-26D4-8188-BFCD-948487567072}"/>
              </a:ext>
            </a:extLst>
          </p:cNvPr>
          <p:cNvSpPr>
            <a:spLocks noGrp="1"/>
          </p:cNvSpPr>
          <p:nvPr>
            <p:ph idx="14"/>
          </p:nvPr>
        </p:nvSpPr>
        <p:spPr>
          <a:xfrm>
            <a:off x="4746600" y="1825625"/>
            <a:ext cx="3420000" cy="4351338"/>
          </a:xfrm>
        </p:spPr>
        <p:txBody>
          <a:bodyPr/>
          <a:lstStyle>
            <a:lvl1pPr marL="0" indent="0">
              <a:buNone/>
              <a:defRPr sz="2400"/>
            </a:lvl1pPr>
            <a:lvl2pPr marL="182563" indent="-174625">
              <a:buFont typeface="Arial" panose="020B0604020202020204" pitchFamily="34" charset="0"/>
              <a:buChar char="•"/>
              <a:tabLst/>
              <a:defRPr sz="2000"/>
            </a:lvl2pPr>
            <a:lvl3pPr marL="7938" indent="0">
              <a:buNone/>
              <a:tabLst/>
              <a:defRPr sz="2000"/>
            </a:lvl3pPr>
            <a:lvl4pPr marL="7938" indent="0">
              <a:buNone/>
              <a:tabLst/>
              <a:defRPr/>
            </a:lvl4pPr>
            <a:lvl5pPr marL="7938" indent="0">
              <a:buNone/>
              <a:tabLs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76524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F00"/>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C97B426-E5A5-8C63-3F9E-B0A8946833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FEE8DF1-698A-E13B-6424-F8FF7DC422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600321E-B7EF-0023-C2B0-2C60E14BD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fi-FI"/>
              <a:t>12.2.2025</a:t>
            </a:r>
          </a:p>
        </p:txBody>
      </p:sp>
      <p:sp>
        <p:nvSpPr>
          <p:cNvPr id="5" name="Alatunnisteen paikkamerkki 4">
            <a:extLst>
              <a:ext uri="{FF2B5EF4-FFF2-40B4-BE49-F238E27FC236}">
                <a16:creationId xmlns:a16="http://schemas.microsoft.com/office/drawing/2014/main" id="{C5CB7739-C8BD-5356-D14E-C50151FFB7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fi-FI"/>
              <a:t>Susanna Mäki-Overteyns</a:t>
            </a:r>
          </a:p>
        </p:txBody>
      </p:sp>
      <p:sp>
        <p:nvSpPr>
          <p:cNvPr id="6" name="Dian numeron paikkamerkki 5">
            <a:extLst>
              <a:ext uri="{FF2B5EF4-FFF2-40B4-BE49-F238E27FC236}">
                <a16:creationId xmlns:a16="http://schemas.microsoft.com/office/drawing/2014/main" id="{946180C3-F84E-7938-E4C4-05E4B8D3B2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fld id="{FE712029-AFBF-E249-87F5-72159FF107D0}" type="slidenum">
              <a:rPr lang="fi-FI" smtClean="0"/>
              <a:pPr/>
              <a:t>‹#›</a:t>
            </a:fld>
            <a:endParaRPr lang="fi-FI"/>
          </a:p>
        </p:txBody>
      </p:sp>
      <p:pic>
        <p:nvPicPr>
          <p:cNvPr id="11" name="Picture 10" descr="A black background with a black sun&#10;&#10;AI-generated content may be incorrect.">
            <a:extLst>
              <a:ext uri="{FF2B5EF4-FFF2-40B4-BE49-F238E27FC236}">
                <a16:creationId xmlns:a16="http://schemas.microsoft.com/office/drawing/2014/main" id="{6A62D3F6-47F0-9EE4-1E98-4176A83FD0EB}"/>
              </a:ext>
            </a:extLst>
          </p:cNvPr>
          <p:cNvPicPr>
            <a:picLocks noChangeAspect="1"/>
          </p:cNvPicPr>
          <p:nvPr userDrawn="1"/>
        </p:nvPicPr>
        <p:blipFill>
          <a:blip r:embed="rId16"/>
          <a:stretch>
            <a:fillRect/>
          </a:stretch>
        </p:blipFill>
        <p:spPr>
          <a:xfrm rot="5400000">
            <a:off x="-1055537" y="1618187"/>
            <a:ext cx="2995200" cy="414876"/>
          </a:xfrm>
          <a:prstGeom prst="rect">
            <a:avLst/>
          </a:prstGeom>
        </p:spPr>
      </p:pic>
    </p:spTree>
    <p:extLst>
      <p:ext uri="{BB962C8B-B14F-4D97-AF65-F5344CB8AC3E}">
        <p14:creationId xmlns:p14="http://schemas.microsoft.com/office/powerpoint/2010/main" val="2542947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6" r:id="rId5"/>
    <p:sldLayoutId id="2147483654" r:id="rId6"/>
    <p:sldLayoutId id="2147483652" r:id="rId7"/>
    <p:sldLayoutId id="2147483651" r:id="rId8"/>
    <p:sldLayoutId id="2147483661" r:id="rId9"/>
    <p:sldLayoutId id="2147483662" r:id="rId10"/>
    <p:sldLayoutId id="2147483658" r:id="rId11"/>
    <p:sldLayoutId id="2147483655" r:id="rId12"/>
    <p:sldLayoutId id="2147483653" r:id="rId13"/>
    <p:sldLayoutId id="2147483660"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inlex.fi/sv/lagstiftning/2025/511"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https://julkaisut.valtioneuvosto.fi/bitstream/handle/10024/165545/OKM_2024_12.pdf?sequence=1&amp;isAllowed=y" TargetMode="External"/><Relationship Id="rId3" Type="http://schemas.openxmlformats.org/officeDocument/2006/relationships/hyperlink" Target="http://urn.fi/URN:ISBN:978-952-383-592-4" TargetMode="External"/><Relationship Id="rId7" Type="http://schemas.openxmlformats.org/officeDocument/2006/relationships/hyperlink" Target="https://julkaisut.valtioneuvosto.fi/handle/10024/164412" TargetMode="External"/><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julkaisut.valtioneuvosto.fi/bitstream/handle/10024/164642/VN_2023_8.pdf" TargetMode="External"/><Relationship Id="rId11" Type="http://schemas.openxmlformats.org/officeDocument/2006/relationships/image" Target="../media/image25.png"/><Relationship Id="rId5" Type="http://schemas.openxmlformats.org/officeDocument/2006/relationships/hyperlink" Target="https://julkaisut.valtioneuvosto.fi/handle/10024/165947" TargetMode="External"/><Relationship Id="rId10" Type="http://schemas.openxmlformats.org/officeDocument/2006/relationships/image" Target="../media/image24.png"/><Relationship Id="rId4" Type="http://schemas.openxmlformats.org/officeDocument/2006/relationships/image" Target="../media/image22.jp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33.xml"/><Relationship Id="rId18" Type="http://schemas.openxmlformats.org/officeDocument/2006/relationships/slide" Target="slide40.xml"/><Relationship Id="rId26" Type="http://schemas.openxmlformats.org/officeDocument/2006/relationships/slide" Target="slide27.xml"/><Relationship Id="rId3" Type="http://schemas.openxmlformats.org/officeDocument/2006/relationships/slide" Target="slide4.xml"/><Relationship Id="rId21" Type="http://schemas.openxmlformats.org/officeDocument/2006/relationships/slide" Target="slide21.xml"/><Relationship Id="rId7" Type="http://schemas.openxmlformats.org/officeDocument/2006/relationships/slide" Target="slide12.xml"/><Relationship Id="rId12" Type="http://schemas.openxmlformats.org/officeDocument/2006/relationships/slide" Target="slide32.xml"/><Relationship Id="rId17" Type="http://schemas.openxmlformats.org/officeDocument/2006/relationships/slide" Target="slide38.xml"/><Relationship Id="rId25" Type="http://schemas.openxmlformats.org/officeDocument/2006/relationships/slide" Target="slide26.xml"/><Relationship Id="rId2" Type="http://schemas.openxmlformats.org/officeDocument/2006/relationships/slide" Target="slide3.xml"/><Relationship Id="rId16" Type="http://schemas.openxmlformats.org/officeDocument/2006/relationships/slide" Target="slide37.xml"/><Relationship Id="rId20" Type="http://schemas.openxmlformats.org/officeDocument/2006/relationships/slide" Target="slide20.xml"/><Relationship Id="rId1" Type="http://schemas.openxmlformats.org/officeDocument/2006/relationships/slideLayout" Target="../slideLayouts/slideLayout10.xml"/><Relationship Id="rId6" Type="http://schemas.openxmlformats.org/officeDocument/2006/relationships/slide" Target="slide10.xml"/><Relationship Id="rId11" Type="http://schemas.openxmlformats.org/officeDocument/2006/relationships/slide" Target="slide31.xml"/><Relationship Id="rId24" Type="http://schemas.openxmlformats.org/officeDocument/2006/relationships/slide" Target="slide25.xml"/><Relationship Id="rId5" Type="http://schemas.openxmlformats.org/officeDocument/2006/relationships/slide" Target="slide9.xml"/><Relationship Id="rId15" Type="http://schemas.openxmlformats.org/officeDocument/2006/relationships/slide" Target="slide36.xml"/><Relationship Id="rId23" Type="http://schemas.openxmlformats.org/officeDocument/2006/relationships/slide" Target="slide24.xml"/><Relationship Id="rId28" Type="http://schemas.openxmlformats.org/officeDocument/2006/relationships/slide" Target="slide29.xml"/><Relationship Id="rId10" Type="http://schemas.openxmlformats.org/officeDocument/2006/relationships/slide" Target="slide18.xml"/><Relationship Id="rId19" Type="http://schemas.openxmlformats.org/officeDocument/2006/relationships/slide" Target="slide19.xml"/><Relationship Id="rId4" Type="http://schemas.openxmlformats.org/officeDocument/2006/relationships/slide" Target="slide7.xml"/><Relationship Id="rId9" Type="http://schemas.openxmlformats.org/officeDocument/2006/relationships/slide" Target="slide15.xml"/><Relationship Id="rId14" Type="http://schemas.openxmlformats.org/officeDocument/2006/relationships/slide" Target="slide34.xml"/><Relationship Id="rId22" Type="http://schemas.openxmlformats.org/officeDocument/2006/relationships/slide" Target="slide23.xml"/><Relationship Id="rId27" Type="http://schemas.openxmlformats.org/officeDocument/2006/relationships/slide" Target="slide28.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upore.fi/sv/nyhetsrum/publicering-kultur-pa-kartan-ii-kulturtjanster/"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mailto:antti.huntus@taike.fi" TargetMode="External"/><Relationship Id="rId2" Type="http://schemas.openxmlformats.org/officeDocument/2006/relationships/hyperlink" Target="mailto:henri.terho@taike.fi"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www.taike.fi/fi/uutiset/uudessa-podcastissa-puhutaan-taiteen-ja-kulttuurin-tekijoiden-hyvinvoinnista-kunnissa" TargetMode="External"/><Relationship Id="rId2" Type="http://schemas.openxmlformats.org/officeDocument/2006/relationships/hyperlink" Target="https://www.espoo.fi/fi/yhteistuumin-kuntien-kulttuuritoiminnan-yhteyspiste/kuntien-kulttuuritoiminnan-tietopankki" TargetMode="External"/><Relationship Id="rId1" Type="http://schemas.openxmlformats.org/officeDocument/2006/relationships/slideLayout" Target="../slideLayouts/slideLayout13.xml"/><Relationship Id="rId4" Type="http://schemas.openxmlformats.org/officeDocument/2006/relationships/hyperlink" Target="https://www.taike.fi/sv/taike-paverkar/expertnatverk/kommunsamarbet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taikusydan.turkuamk.fi/" TargetMode="External"/><Relationship Id="rId2" Type="http://schemas.openxmlformats.org/officeDocument/2006/relationships/hyperlink" Target="https://www.cupore.fi/sv/forskningsprojekt/kommuner-och-regioner/" TargetMode="External"/><Relationship Id="rId1" Type="http://schemas.openxmlformats.org/officeDocument/2006/relationships/slideLayout" Target="../slideLayouts/slideLayout13.xml"/><Relationship Id="rId4" Type="http://schemas.openxmlformats.org/officeDocument/2006/relationships/hyperlink" Target="https://www.kulttuurihyvinvointipooli.fi/kunta-ja-aluevaalit-202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www.kommunforbundet.fi/publikationer/2025/2312-vad-en-kommunal-beslutsfattare-bor-veta-om-valfards-och-bildningstjansterna" TargetMode="External"/><Relationship Id="rId2" Type="http://schemas.openxmlformats.org/officeDocument/2006/relationships/hyperlink" Target="https://www.kommunforbundet.fi/fortroendevalda" TargetMode="External"/><Relationship Id="rId1" Type="http://schemas.openxmlformats.org/officeDocument/2006/relationships/slideLayout" Target="../slideLayouts/slideLayout13.xml"/><Relationship Id="rId5" Type="http://schemas.openxmlformats.org/officeDocument/2006/relationships/hyperlink" Target="https://www.kommunforbundet.fi/publikationer/2025/2307-anvisningar-inrattande-av-ett-ungdomsfullmaktige-och-utarbetande-av" TargetMode="External"/><Relationship Id="rId4" Type="http://schemas.openxmlformats.org/officeDocument/2006/relationships/hyperlink" Target="https://www.kommunforbundet.fi/publikationer/2025/2317-valfard-och-halsa-vad-innebar-de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kommunforbundet.fi/publikationer/2025/2321-kommunernas-och-valfardsomradenas-samarbete-och-kontaktytor" TargetMode="External"/><Relationship Id="rId2" Type="http://schemas.openxmlformats.org/officeDocument/2006/relationships/hyperlink" Target="https://www.kommunforbundet.fi/fortroendevalda" TargetMode="External"/><Relationship Id="rId1" Type="http://schemas.openxmlformats.org/officeDocument/2006/relationships/slideLayout" Target="../slideLayouts/slideLayout13.xml"/><Relationship Id="rId5" Type="http://schemas.openxmlformats.org/officeDocument/2006/relationships/hyperlink" Target="https://www.kommunforbundet.fi/publikationer/2025/2307-anvisningar-inrattande-av-ett-ungdomsfullmaktige-och-utarbetande-av" TargetMode="External"/><Relationship Id="rId4" Type="http://schemas.openxmlformats.org/officeDocument/2006/relationships/hyperlink" Target="https://www.kuntaliitto.fi/sites/default/files/media/file/Rasismi%20-%20tietoa%20kuntap%C3%A4%C3%A4tt%C3%A4jille.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www.finlex.fi/sv/lagstiftning/2019/166"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13.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hyperlink" Target="https://www.finlex.fi/sv/lagstiftning/2019/314" TargetMode="External"/><Relationship Id="rId2" Type="http://schemas.openxmlformats.org/officeDocument/2006/relationships/hyperlink" Target="https://www.finlex.fi/sv/lagstiftning/2016/1492" TargetMode="External"/><Relationship Id="rId1" Type="http://schemas.openxmlformats.org/officeDocument/2006/relationships/slideLayout" Target="../slideLayouts/slideLayout13.xml"/><Relationship Id="rId6" Type="http://schemas.openxmlformats.org/officeDocument/2006/relationships/hyperlink" Target="https://www.finlex.fi/sv/lagstiftning/1998/632" TargetMode="External"/><Relationship Id="rId5" Type="http://schemas.openxmlformats.org/officeDocument/2006/relationships/hyperlink" Target="https://www.finlex.fi/sv/lagstiftning/2020/1082" TargetMode="External"/><Relationship Id="rId4" Type="http://schemas.openxmlformats.org/officeDocument/2006/relationships/hyperlink" Target="https://www.finlex.fi/sv/lagstiftning/1998/6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855298-8F50-A56F-96E8-B7DC79CEDFFE}"/>
              </a:ext>
            </a:extLst>
          </p:cNvPr>
          <p:cNvSpPr>
            <a:spLocks noGrp="1"/>
          </p:cNvSpPr>
          <p:nvPr>
            <p:ph type="ctrTitle"/>
          </p:nvPr>
        </p:nvSpPr>
        <p:spPr/>
        <p:txBody>
          <a:bodyPr>
            <a:normAutofit fontScale="90000"/>
          </a:bodyPr>
          <a:lstStyle/>
          <a:p>
            <a:r>
              <a:rPr lang="sv-SE" dirty="0">
                <a:latin typeface="Open Sans"/>
                <a:ea typeface="Open Sans"/>
                <a:cs typeface="Open Sans"/>
              </a:rPr>
              <a:t>Vad bör kommunens förtroendevalda veta </a:t>
            </a:r>
            <a:br>
              <a:rPr lang="sv-SE" dirty="0">
                <a:latin typeface="Open Sans"/>
                <a:ea typeface="Open Sans"/>
                <a:cs typeface="Open Sans"/>
              </a:rPr>
            </a:br>
            <a:r>
              <a:rPr lang="sv-SE" dirty="0">
                <a:latin typeface="Open Sans"/>
                <a:ea typeface="Open Sans"/>
                <a:cs typeface="Open Sans"/>
              </a:rPr>
              <a:t>om konst och kultur </a:t>
            </a:r>
            <a:br>
              <a:rPr lang="sv-SE" dirty="0">
                <a:latin typeface="Open Sans"/>
                <a:ea typeface="Open Sans"/>
                <a:cs typeface="Open Sans"/>
              </a:rPr>
            </a:br>
            <a:r>
              <a:rPr lang="sv-SE" dirty="0">
                <a:latin typeface="Open Sans"/>
                <a:ea typeface="Open Sans"/>
                <a:cs typeface="Open Sans"/>
              </a:rPr>
              <a:t>i kommunerna?</a:t>
            </a:r>
          </a:p>
        </p:txBody>
      </p:sp>
      <p:sp>
        <p:nvSpPr>
          <p:cNvPr id="3" name="Alaotsikko 2">
            <a:extLst>
              <a:ext uri="{FF2B5EF4-FFF2-40B4-BE49-F238E27FC236}">
                <a16:creationId xmlns:a16="http://schemas.microsoft.com/office/drawing/2014/main" id="{3FBB4D14-8F5D-E33D-5ACD-D092B143B1D3}"/>
              </a:ext>
            </a:extLst>
          </p:cNvPr>
          <p:cNvSpPr>
            <a:spLocks noGrp="1"/>
          </p:cNvSpPr>
          <p:nvPr>
            <p:ph type="subTitle" idx="1"/>
          </p:nvPr>
        </p:nvSpPr>
        <p:spPr/>
        <p:txBody>
          <a:bodyPr/>
          <a:lstStyle/>
          <a:p>
            <a:r>
              <a:rPr lang="sv-SE" dirty="0"/>
              <a:t>Sommaren 2025</a:t>
            </a:r>
          </a:p>
        </p:txBody>
      </p:sp>
    </p:spTree>
    <p:extLst>
      <p:ext uri="{BB962C8B-B14F-4D97-AF65-F5344CB8AC3E}">
        <p14:creationId xmlns:p14="http://schemas.microsoft.com/office/powerpoint/2010/main" val="3692961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C053B-4139-DFFB-C2C7-A941785CF70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F9F5FA4-2012-3767-B8BD-2AA9C6274B10}"/>
              </a:ext>
            </a:extLst>
          </p:cNvPr>
          <p:cNvSpPr>
            <a:spLocks noGrp="1"/>
          </p:cNvSpPr>
          <p:nvPr>
            <p:ph type="title"/>
          </p:nvPr>
        </p:nvSpPr>
        <p:spPr/>
        <p:txBody>
          <a:bodyPr/>
          <a:lstStyle/>
          <a:p>
            <a:r>
              <a:rPr lang="sv-SE"/>
              <a:t>Kulturverksamhet är ett delat ansvar</a:t>
            </a:r>
          </a:p>
        </p:txBody>
      </p:sp>
      <p:sp>
        <p:nvSpPr>
          <p:cNvPr id="3" name="Sisällön paikkamerkki 2">
            <a:extLst>
              <a:ext uri="{FF2B5EF4-FFF2-40B4-BE49-F238E27FC236}">
                <a16:creationId xmlns:a16="http://schemas.microsoft.com/office/drawing/2014/main" id="{3BD34EB8-47B2-65DE-B945-8A3E9A25037D}"/>
              </a:ext>
            </a:extLst>
          </p:cNvPr>
          <p:cNvSpPr>
            <a:spLocks noGrp="1"/>
          </p:cNvSpPr>
          <p:nvPr>
            <p:ph idx="1"/>
          </p:nvPr>
        </p:nvSpPr>
        <p:spPr/>
        <p:txBody>
          <a:bodyPr vert="horz" lIns="91440" tIns="45720" rIns="91440" bIns="45720" rtlCol="0" anchor="t">
            <a:normAutofit/>
          </a:bodyPr>
          <a:lstStyle/>
          <a:p>
            <a:r>
              <a:rPr lang="sv-SE" dirty="0">
                <a:latin typeface="Open Sans"/>
                <a:ea typeface="Open Sans"/>
                <a:cs typeface="Open Sans"/>
              </a:rPr>
              <a:t>Lag om kommunernas kulturverksamhet ålägger kommunerna att ordna kulturverksamhet och ger en grund för att ordna mångsidig kulturverksamhet.</a:t>
            </a:r>
          </a:p>
          <a:p>
            <a:r>
              <a:rPr lang="sv-SE" dirty="0">
                <a:latin typeface="Open Sans"/>
                <a:ea typeface="Open Sans"/>
                <a:cs typeface="Open Sans"/>
                <a:hlinkClick r:id="rId2"/>
              </a:rPr>
              <a:t>Lag om Konst- och kulturmyndigheten</a:t>
            </a:r>
            <a:r>
              <a:rPr lang="sv-SE" dirty="0">
                <a:latin typeface="Open Sans"/>
                <a:ea typeface="Open Sans"/>
                <a:cs typeface="Open Sans"/>
              </a:rPr>
              <a:t> fastställer att kulturfrämjande ska ske tillsammans med kommunerna.</a:t>
            </a:r>
          </a:p>
        </p:txBody>
      </p:sp>
    </p:spTree>
    <p:extLst>
      <p:ext uri="{BB962C8B-B14F-4D97-AF65-F5344CB8AC3E}">
        <p14:creationId xmlns:p14="http://schemas.microsoft.com/office/powerpoint/2010/main" val="361022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68359-9819-9FFD-9416-3D990B1FC2B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B3F4BDC-62A9-DB97-F8F8-63B112B71858}"/>
              </a:ext>
            </a:extLst>
          </p:cNvPr>
          <p:cNvSpPr>
            <a:spLocks noGrp="1"/>
          </p:cNvSpPr>
          <p:nvPr>
            <p:ph type="title"/>
          </p:nvPr>
        </p:nvSpPr>
        <p:spPr/>
        <p:txBody>
          <a:bodyPr/>
          <a:lstStyle/>
          <a:p>
            <a:r>
              <a:rPr lang="sv-SE"/>
              <a:t>Kulturverksamhet är ett delat ansvar</a:t>
            </a:r>
          </a:p>
        </p:txBody>
      </p:sp>
      <p:sp>
        <p:nvSpPr>
          <p:cNvPr id="3" name="Sisällön paikkamerkki 2">
            <a:extLst>
              <a:ext uri="{FF2B5EF4-FFF2-40B4-BE49-F238E27FC236}">
                <a16:creationId xmlns:a16="http://schemas.microsoft.com/office/drawing/2014/main" id="{E90103A6-A771-C75C-0000-6846573ECFCE}"/>
              </a:ext>
            </a:extLst>
          </p:cNvPr>
          <p:cNvSpPr>
            <a:spLocks noGrp="1"/>
          </p:cNvSpPr>
          <p:nvPr>
            <p:ph idx="1"/>
          </p:nvPr>
        </p:nvSpPr>
        <p:spPr/>
        <p:txBody>
          <a:bodyPr>
            <a:normAutofit/>
          </a:bodyPr>
          <a:lstStyle/>
          <a:p>
            <a:r>
              <a:rPr lang="sv-SE"/>
              <a:t>Ansvaret för kulturverksamheten ligger också hos följande (från och med den 1 januari 2026):</a:t>
            </a:r>
          </a:p>
          <a:p>
            <a:pPr lvl="1"/>
            <a:r>
              <a:rPr lang="sv-SE" b="1"/>
              <a:t>Landskapen</a:t>
            </a:r>
            <a:r>
              <a:rPr lang="sv-SE"/>
              <a:t> – beaktande av kultur i allt regionalt strategiarbete</a:t>
            </a:r>
          </a:p>
          <a:p>
            <a:pPr lvl="1"/>
            <a:r>
              <a:rPr lang="sv-SE" b="1"/>
              <a:t>Livskraftscentralerna</a:t>
            </a:r>
            <a:r>
              <a:rPr lang="sv-SE"/>
              <a:t> – främjande av kultur i samarbete med andra myndigheter, samarbete och nätverk inom kultur och kreativa branscher</a:t>
            </a:r>
          </a:p>
          <a:p>
            <a:pPr lvl="1"/>
            <a:r>
              <a:rPr lang="sv-SE" b="1"/>
              <a:t>Tillstånds- och tillsynsverket</a:t>
            </a:r>
            <a:r>
              <a:rPr lang="sv-SE"/>
              <a:t> – koordinering av biblioteksuppgifter och utvärdering av grundläggande tjänster även när det gäller tillgången till kulturtjänster</a:t>
            </a:r>
          </a:p>
          <a:p>
            <a:pPr lvl="1"/>
            <a:r>
              <a:rPr lang="sv-SE" b="1"/>
              <a:t>Välfärdsområdena</a:t>
            </a:r>
            <a:r>
              <a:rPr lang="sv-SE"/>
              <a:t> – lagstadgat samarbete med kommuner och organisationer för att främja invånarnas välfärd och hälsa genom kultur</a:t>
            </a:r>
          </a:p>
          <a:p>
            <a:endParaRPr lang="fi-FI" dirty="0"/>
          </a:p>
        </p:txBody>
      </p:sp>
    </p:spTree>
    <p:extLst>
      <p:ext uri="{BB962C8B-B14F-4D97-AF65-F5344CB8AC3E}">
        <p14:creationId xmlns:p14="http://schemas.microsoft.com/office/powerpoint/2010/main" val="333662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750BC-D333-B5F6-052A-36C3DECD6978}"/>
            </a:ext>
          </a:extLst>
        </p:cNvPr>
        <p:cNvGrpSpPr/>
        <p:nvPr/>
      </p:nvGrpSpPr>
      <p:grpSpPr>
        <a:xfrm>
          <a:off x="0" y="0"/>
          <a:ext cx="0" cy="0"/>
          <a:chOff x="0" y="0"/>
          <a:chExt cx="0" cy="0"/>
        </a:xfrm>
      </p:grpSpPr>
      <p:pic>
        <p:nvPicPr>
          <p:cNvPr id="12" name="Kuva 11">
            <a:hlinkClick r:id="rId3"/>
            <a:extLst>
              <a:ext uri="{FF2B5EF4-FFF2-40B4-BE49-F238E27FC236}">
                <a16:creationId xmlns:a16="http://schemas.microsoft.com/office/drawing/2014/main" id="{50011706-F51A-054C-9F67-5404957763D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80321" y="2362662"/>
            <a:ext cx="1055410" cy="1493504"/>
          </a:xfrm>
          <a:prstGeom prst="rect">
            <a:avLst/>
          </a:prstGeom>
        </p:spPr>
      </p:pic>
      <p:sp>
        <p:nvSpPr>
          <p:cNvPr id="2" name="Otsikko 1">
            <a:extLst>
              <a:ext uri="{FF2B5EF4-FFF2-40B4-BE49-F238E27FC236}">
                <a16:creationId xmlns:a16="http://schemas.microsoft.com/office/drawing/2014/main" id="{8D05836E-2CF8-1802-47CF-3F9118877EAA}"/>
              </a:ext>
            </a:extLst>
          </p:cNvPr>
          <p:cNvSpPr>
            <a:spLocks noGrp="1"/>
          </p:cNvSpPr>
          <p:nvPr>
            <p:ph type="title"/>
          </p:nvPr>
        </p:nvSpPr>
        <p:spPr/>
        <p:txBody>
          <a:bodyPr>
            <a:normAutofit/>
          </a:bodyPr>
          <a:lstStyle/>
          <a:p>
            <a:r>
              <a:rPr lang="sv-SE" dirty="0"/>
              <a:t>Centrala konst- och kulturpolitiska dokument </a:t>
            </a:r>
            <a:br>
              <a:rPr lang="sv-SE" dirty="0"/>
            </a:br>
            <a:r>
              <a:rPr lang="sv-SE" dirty="0"/>
              <a:t>för kommunala beslutsfattare</a:t>
            </a:r>
          </a:p>
        </p:txBody>
      </p:sp>
      <p:sp>
        <p:nvSpPr>
          <p:cNvPr id="3" name="Sisällön paikkamerkki 2">
            <a:extLst>
              <a:ext uri="{FF2B5EF4-FFF2-40B4-BE49-F238E27FC236}">
                <a16:creationId xmlns:a16="http://schemas.microsoft.com/office/drawing/2014/main" id="{992F0F5E-334C-6E13-458D-F6D3949CF2CC}"/>
              </a:ext>
            </a:extLst>
          </p:cNvPr>
          <p:cNvSpPr>
            <a:spLocks noGrp="1"/>
          </p:cNvSpPr>
          <p:nvPr>
            <p:ph idx="1"/>
          </p:nvPr>
        </p:nvSpPr>
        <p:spPr>
          <a:xfrm>
            <a:off x="1198800" y="3966309"/>
            <a:ext cx="2382600" cy="1081180"/>
          </a:xfrm>
        </p:spPr>
        <p:txBody>
          <a:bodyPr>
            <a:normAutofit/>
          </a:bodyPr>
          <a:lstStyle/>
          <a:p>
            <a:pPr marL="0" indent="0">
              <a:buNone/>
            </a:pPr>
            <a:r>
              <a:rPr lang="sv-SE" dirty="0">
                <a:hlinkClick r:id="rId5"/>
              </a:rPr>
              <a:t>Kulturpolitisk redogörelse</a:t>
            </a:r>
            <a:r>
              <a:rPr lang="sv-SE" b="0" dirty="0"/>
              <a:t> är en långsiktig strategi för statens konst- och kulturpolitik.</a:t>
            </a:r>
          </a:p>
          <a:p>
            <a:pPr marL="0" indent="0">
              <a:buNone/>
            </a:pPr>
            <a:endParaRPr lang="fi-FI" b="0" dirty="0"/>
          </a:p>
          <a:p>
            <a:pPr marL="0" indent="0">
              <a:buNone/>
            </a:pPr>
            <a:endParaRPr lang="fi-FI" b="0" dirty="0"/>
          </a:p>
          <a:p>
            <a:pPr marL="0" indent="0">
              <a:buNone/>
            </a:pPr>
            <a:endParaRPr lang="fi-FI" b="0" dirty="0"/>
          </a:p>
          <a:p>
            <a:pPr marL="0" indent="0">
              <a:buNone/>
            </a:pPr>
            <a:endParaRPr lang="fi-FI" b="0" dirty="0"/>
          </a:p>
        </p:txBody>
      </p:sp>
      <p:sp>
        <p:nvSpPr>
          <p:cNvPr id="7" name="Content Placeholder 6">
            <a:extLst>
              <a:ext uri="{FF2B5EF4-FFF2-40B4-BE49-F238E27FC236}">
                <a16:creationId xmlns:a16="http://schemas.microsoft.com/office/drawing/2014/main" id="{6614635D-9A43-78AE-9564-E328A0DA0064}"/>
              </a:ext>
            </a:extLst>
          </p:cNvPr>
          <p:cNvSpPr>
            <a:spLocks noGrp="1"/>
          </p:cNvSpPr>
          <p:nvPr>
            <p:ph sz="quarter" idx="13"/>
          </p:nvPr>
        </p:nvSpPr>
        <p:spPr/>
        <p:txBody>
          <a:bodyPr/>
          <a:lstStyle/>
          <a:p>
            <a:pPr marL="0" indent="0">
              <a:buNone/>
            </a:pPr>
            <a:r>
              <a:rPr lang="sv-SE" dirty="0">
                <a:hlinkClick r:id="rId6"/>
              </a:rPr>
              <a:t>Kulturarvsstrategin</a:t>
            </a:r>
            <a:r>
              <a:rPr lang="sv-SE" b="0" dirty="0"/>
              <a:t> granskar kulturarvets betydelse vare sig det är materiellt, immateriellt eller digitalt eller knyter an till kultur- eller naturmiljön.</a:t>
            </a:r>
          </a:p>
        </p:txBody>
      </p:sp>
      <p:sp>
        <p:nvSpPr>
          <p:cNvPr id="8" name="Content Placeholder 7">
            <a:extLst>
              <a:ext uri="{FF2B5EF4-FFF2-40B4-BE49-F238E27FC236}">
                <a16:creationId xmlns:a16="http://schemas.microsoft.com/office/drawing/2014/main" id="{0EE22197-266C-808A-DA63-FC87784E6253}"/>
              </a:ext>
            </a:extLst>
          </p:cNvPr>
          <p:cNvSpPr>
            <a:spLocks noGrp="1"/>
          </p:cNvSpPr>
          <p:nvPr>
            <p:ph sz="quarter" idx="14"/>
          </p:nvPr>
        </p:nvSpPr>
        <p:spPr/>
        <p:txBody>
          <a:bodyPr/>
          <a:lstStyle/>
          <a:p>
            <a:pPr marL="0" indent="0">
              <a:buNone/>
            </a:pPr>
            <a:r>
              <a:rPr lang="sv-SE" dirty="0">
                <a:hlinkClick r:id="rId7"/>
              </a:rPr>
              <a:t>Finlands arkitekturpolitiska program 2022–2035</a:t>
            </a:r>
            <a:r>
              <a:rPr lang="sv-SE" b="0" dirty="0"/>
              <a:t> erbjuder ett övergripande perspektiv för målinriktad utveckling av den byggda miljön.</a:t>
            </a:r>
          </a:p>
        </p:txBody>
      </p:sp>
      <p:sp>
        <p:nvSpPr>
          <p:cNvPr id="9" name="Content Placeholder 8">
            <a:extLst>
              <a:ext uri="{FF2B5EF4-FFF2-40B4-BE49-F238E27FC236}">
                <a16:creationId xmlns:a16="http://schemas.microsoft.com/office/drawing/2014/main" id="{8A2BAB00-0BA3-76D9-277E-0E9C959571D4}"/>
              </a:ext>
            </a:extLst>
          </p:cNvPr>
          <p:cNvSpPr>
            <a:spLocks noGrp="1"/>
          </p:cNvSpPr>
          <p:nvPr>
            <p:ph sz="quarter" idx="15"/>
          </p:nvPr>
        </p:nvSpPr>
        <p:spPr/>
        <p:txBody>
          <a:bodyPr/>
          <a:lstStyle/>
          <a:p>
            <a:pPr marL="0" indent="0">
              <a:buNone/>
            </a:pPr>
            <a:r>
              <a:rPr lang="sv-SE" b="1">
                <a:hlinkClick r:id="rId8"/>
              </a:rPr>
              <a:t>Konst, kultur och ett mångfaldigt Finland</a:t>
            </a:r>
            <a:r>
              <a:rPr lang="sv-SE" b="0"/>
              <a:t>-programmet har som mål att beakta den ökande mångfalden bland befolkningen i Finland i all planering och allt beslutsfattande inom konst- och kulturpolitik.</a:t>
            </a:r>
          </a:p>
        </p:txBody>
      </p:sp>
      <p:pic>
        <p:nvPicPr>
          <p:cNvPr id="19" name="Picture Placeholder 18">
            <a:hlinkClick r:id="rId5"/>
            <a:extLst>
              <a:ext uri="{FF2B5EF4-FFF2-40B4-BE49-F238E27FC236}">
                <a16:creationId xmlns:a16="http://schemas.microsoft.com/office/drawing/2014/main" id="{433FBE99-5035-90D8-DA19-4ED4E4A38C27}"/>
              </a:ext>
              <a:ext uri="{C183D7F6-B498-43B3-948B-1728B52AA6E4}">
                <adec:decorative xmlns:adec="http://schemas.microsoft.com/office/drawing/2017/decorative" val="1"/>
              </a:ext>
            </a:extLst>
          </p:cNvPr>
          <p:cNvPicPr>
            <a:picLocks noGrp="1" noChangeAspect="1"/>
          </p:cNvPicPr>
          <p:nvPr>
            <p:ph type="pic" sz="quarter" idx="16"/>
          </p:nvPr>
        </p:nvPicPr>
        <p:blipFill>
          <a:blip r:embed="rId9"/>
          <a:srcRect l="57" r="57"/>
          <a:stretch>
            <a:fillRect/>
          </a:stretch>
        </p:blipFill>
        <p:spPr>
          <a:xfrm>
            <a:off x="1198564" y="1793874"/>
            <a:ext cx="1055410" cy="1492651"/>
          </a:xfrm>
          <a:effectLst>
            <a:outerShdw blurRad="50800" dist="38100" dir="2700000" algn="tl" rotWithShape="0">
              <a:prstClr val="black">
                <a:alpha val="40000"/>
              </a:prstClr>
            </a:outerShdw>
          </a:effectLst>
        </p:spPr>
      </p:pic>
      <p:pic>
        <p:nvPicPr>
          <p:cNvPr id="21" name="Picture Placeholder 20">
            <a:hlinkClick r:id="rId6"/>
            <a:extLst>
              <a:ext uri="{FF2B5EF4-FFF2-40B4-BE49-F238E27FC236}">
                <a16:creationId xmlns:a16="http://schemas.microsoft.com/office/drawing/2014/main" id="{64B823C2-6CB0-028F-0BD4-3E663C0DC508}"/>
              </a:ext>
              <a:ext uri="{C183D7F6-B498-43B3-948B-1728B52AA6E4}">
                <adec:decorative xmlns:adec="http://schemas.microsoft.com/office/drawing/2017/decorative" val="1"/>
              </a:ext>
            </a:extLst>
          </p:cNvPr>
          <p:cNvPicPr>
            <a:picLocks noGrp="1" noChangeAspect="1"/>
          </p:cNvPicPr>
          <p:nvPr>
            <p:ph type="pic" sz="quarter" idx="17"/>
          </p:nvPr>
        </p:nvPicPr>
        <p:blipFill>
          <a:blip r:embed="rId10"/>
          <a:srcRect l="2958" r="2958"/>
          <a:stretch>
            <a:fillRect/>
          </a:stretch>
        </p:blipFill>
        <p:spPr/>
      </p:pic>
      <p:pic>
        <p:nvPicPr>
          <p:cNvPr id="23" name="Picture Placeholder 22">
            <a:hlinkClick r:id="rId7"/>
            <a:extLst>
              <a:ext uri="{FF2B5EF4-FFF2-40B4-BE49-F238E27FC236}">
                <a16:creationId xmlns:a16="http://schemas.microsoft.com/office/drawing/2014/main" id="{F67E6BB2-262C-0113-6F65-4E5909D89862}"/>
              </a:ext>
              <a:ext uri="{C183D7F6-B498-43B3-948B-1728B52AA6E4}">
                <adec:decorative xmlns:adec="http://schemas.microsoft.com/office/drawing/2017/decorative" val="1"/>
              </a:ext>
            </a:extLst>
          </p:cNvPr>
          <p:cNvPicPr>
            <a:picLocks noGrp="1" noChangeAspect="1"/>
          </p:cNvPicPr>
          <p:nvPr>
            <p:ph type="pic" sz="quarter" idx="18"/>
          </p:nvPr>
        </p:nvPicPr>
        <p:blipFill>
          <a:blip r:embed="rId11"/>
          <a:srcRect l="2884" r="2884"/>
          <a:stretch>
            <a:fillRect/>
          </a:stretch>
        </p:blipFill>
        <p:spPr/>
      </p:pic>
      <p:pic>
        <p:nvPicPr>
          <p:cNvPr id="25" name="Picture Placeholder 24">
            <a:hlinkClick r:id="rId8"/>
            <a:extLst>
              <a:ext uri="{FF2B5EF4-FFF2-40B4-BE49-F238E27FC236}">
                <a16:creationId xmlns:a16="http://schemas.microsoft.com/office/drawing/2014/main" id="{512209ED-5705-E587-3B39-981EFB197F5D}"/>
              </a:ext>
              <a:ext uri="{C183D7F6-B498-43B3-948B-1728B52AA6E4}">
                <adec:decorative xmlns:adec="http://schemas.microsoft.com/office/drawing/2017/decorative" val="1"/>
              </a:ext>
            </a:extLst>
          </p:cNvPr>
          <p:cNvPicPr>
            <a:picLocks noGrp="1" noChangeAspect="1"/>
          </p:cNvPicPr>
          <p:nvPr>
            <p:ph type="pic" sz="quarter" idx="19"/>
          </p:nvPr>
        </p:nvPicPr>
        <p:blipFill>
          <a:blip r:embed="rId12"/>
          <a:srcRect l="3250" r="3250"/>
          <a:stretch>
            <a:fillRect/>
          </a:stretch>
        </p:blipFill>
        <p:spPr/>
      </p:pic>
      <p:sp>
        <p:nvSpPr>
          <p:cNvPr id="10" name="Sisällön paikkamerkki 2">
            <a:extLst>
              <a:ext uri="{FF2B5EF4-FFF2-40B4-BE49-F238E27FC236}">
                <a16:creationId xmlns:a16="http://schemas.microsoft.com/office/drawing/2014/main" id="{4CA91E54-ED10-5A16-7AA9-EF011BFF3A76}"/>
              </a:ext>
            </a:extLst>
          </p:cNvPr>
          <p:cNvSpPr txBox="1">
            <a:spLocks/>
          </p:cNvSpPr>
          <p:nvPr/>
        </p:nvSpPr>
        <p:spPr>
          <a:xfrm>
            <a:off x="1198800" y="5017868"/>
            <a:ext cx="2382600" cy="194071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sv-SE" dirty="0">
                <a:hlinkClick r:id="rId3"/>
              </a:rPr>
              <a:t>Tillväxtstrategin för den kreativa ekonomin 2025–2030</a:t>
            </a:r>
            <a:r>
              <a:rPr lang="sv-SE" b="0" dirty="0"/>
              <a:t> omfattar åtgärder inom den offentliga sektorn som möjliggör tillväxt och internationalisering i företag inom den kreativa ekonomin.</a:t>
            </a:r>
          </a:p>
        </p:txBody>
      </p:sp>
    </p:spTree>
    <p:extLst>
      <p:ext uri="{BB962C8B-B14F-4D97-AF65-F5344CB8AC3E}">
        <p14:creationId xmlns:p14="http://schemas.microsoft.com/office/powerpoint/2010/main" val="197561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56AD-9BD7-7BA6-6CB9-594ACEF72F4A}"/>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70E94C5-217F-5700-7326-7449E20CDB06}"/>
              </a:ext>
            </a:extLst>
          </p:cNvPr>
          <p:cNvSpPr>
            <a:spLocks noGrp="1"/>
          </p:cNvSpPr>
          <p:nvPr>
            <p:ph type="body" sz="quarter" idx="13"/>
          </p:nvPr>
        </p:nvSpPr>
        <p:spPr>
          <a:xfrm>
            <a:off x="1198799" y="6129338"/>
            <a:ext cx="10643951" cy="728662"/>
          </a:xfrm>
        </p:spPr>
        <p:txBody>
          <a:bodyPr/>
          <a:lstStyle/>
          <a:p>
            <a:r>
              <a:rPr lang="sv-SE">
                <a:solidFill>
                  <a:srgbClr val="3F3F3F"/>
                </a:solidFill>
                <a:effectLst/>
              </a:rPr>
              <a:t>Olavi Koponen. Foto: Kai Widell</a:t>
            </a:r>
          </a:p>
        </p:txBody>
      </p:sp>
      <p:pic>
        <p:nvPicPr>
          <p:cNvPr id="13" name="Content Placeholder 12" descr="En person står barfota på ett stengolv med blå färgklickar.">
            <a:extLst>
              <a:ext uri="{FF2B5EF4-FFF2-40B4-BE49-F238E27FC236}">
                <a16:creationId xmlns:a16="http://schemas.microsoft.com/office/drawing/2014/main" id="{22C6D356-05E5-E91C-3B61-1FD76E8ECAF5}"/>
              </a:ext>
            </a:extLst>
          </p:cNvPr>
          <p:cNvPicPr>
            <a:picLocks noGrp="1" noChangeAspect="1"/>
          </p:cNvPicPr>
          <p:nvPr>
            <p:ph idx="1"/>
          </p:nvPr>
        </p:nvPicPr>
        <p:blipFill>
          <a:blip r:embed="rId3"/>
          <a:stretch>
            <a:fillRect/>
          </a:stretch>
        </p:blipFill>
        <p:spPr>
          <a:xfrm>
            <a:off x="1200150" y="365125"/>
            <a:ext cx="8717757" cy="5811838"/>
          </a:xfrm>
        </p:spPr>
      </p:pic>
    </p:spTree>
    <p:extLst>
      <p:ext uri="{BB962C8B-B14F-4D97-AF65-F5344CB8AC3E}">
        <p14:creationId xmlns:p14="http://schemas.microsoft.com/office/powerpoint/2010/main" val="329382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D4A2F-43CD-166B-0584-FB275EF901B9}"/>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8DBE173D-D4D2-9ACC-E195-72F3BF40F2C9}"/>
              </a:ext>
            </a:extLst>
          </p:cNvPr>
          <p:cNvSpPr>
            <a:spLocks noGrp="1"/>
          </p:cNvSpPr>
          <p:nvPr>
            <p:ph type="ctrTitle"/>
          </p:nvPr>
        </p:nvSpPr>
        <p:spPr/>
        <p:txBody>
          <a:bodyPr>
            <a:normAutofit/>
          </a:bodyPr>
          <a:lstStyle/>
          <a:p>
            <a:r>
              <a:rPr lang="sv-SE"/>
              <a:t>Finansiering av kulturverksamhet</a:t>
            </a:r>
          </a:p>
        </p:txBody>
      </p:sp>
      <p:sp>
        <p:nvSpPr>
          <p:cNvPr id="2" name="Subtitle 1">
            <a:extLst>
              <a:ext uri="{FF2B5EF4-FFF2-40B4-BE49-F238E27FC236}">
                <a16:creationId xmlns:a16="http://schemas.microsoft.com/office/drawing/2014/main" id="{559E3E6B-EA6B-CCB4-677B-8130BC8040B0}"/>
              </a:ext>
            </a:extLst>
          </p:cNvPr>
          <p:cNvSpPr>
            <a:spLocks noGrp="1"/>
          </p:cNvSpPr>
          <p:nvPr>
            <p:ph type="subTitle" idx="1"/>
          </p:nvPr>
        </p:nvSpPr>
        <p:spPr/>
        <p:txBody>
          <a:bodyPr/>
          <a:lstStyle/>
          <a:p>
            <a:endParaRPr lang="en-FI"/>
          </a:p>
        </p:txBody>
      </p:sp>
    </p:spTree>
    <p:extLst>
      <p:ext uri="{BB962C8B-B14F-4D97-AF65-F5344CB8AC3E}">
        <p14:creationId xmlns:p14="http://schemas.microsoft.com/office/powerpoint/2010/main" val="220707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4D3B4-1EC4-BDF0-1115-1228DFF93F6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AD63DE4-BE72-B335-BCA1-7600A96D9331}"/>
              </a:ext>
            </a:extLst>
          </p:cNvPr>
          <p:cNvSpPr>
            <a:spLocks noGrp="1"/>
          </p:cNvSpPr>
          <p:nvPr>
            <p:ph type="title"/>
          </p:nvPr>
        </p:nvSpPr>
        <p:spPr/>
        <p:txBody>
          <a:bodyPr/>
          <a:lstStyle/>
          <a:p>
            <a:r>
              <a:rPr lang="sv-SE" dirty="0"/>
              <a:t>Finansiering från staten, kommuner, stiftelser och privatpersoner</a:t>
            </a:r>
          </a:p>
        </p:txBody>
      </p:sp>
      <p:sp>
        <p:nvSpPr>
          <p:cNvPr id="3" name="Sisällön paikkamerkki 2">
            <a:extLst>
              <a:ext uri="{FF2B5EF4-FFF2-40B4-BE49-F238E27FC236}">
                <a16:creationId xmlns:a16="http://schemas.microsoft.com/office/drawing/2014/main" id="{45277394-F91B-2277-FFBB-22C0C06AFC0D}"/>
              </a:ext>
            </a:extLst>
          </p:cNvPr>
          <p:cNvSpPr>
            <a:spLocks noGrp="1"/>
          </p:cNvSpPr>
          <p:nvPr>
            <p:ph idx="1"/>
          </p:nvPr>
        </p:nvSpPr>
        <p:spPr/>
        <p:txBody>
          <a:bodyPr>
            <a:normAutofit/>
          </a:bodyPr>
          <a:lstStyle/>
          <a:p>
            <a:r>
              <a:rPr lang="sv-SE" dirty="0"/>
              <a:t>Ansvaret för den offentliga finansieringen av kulturverksamheten delas mellan staten och kommunerna. Detta syftar till att säkerställa den regionala tillgången till kultur i olika delar av landet.</a:t>
            </a:r>
          </a:p>
          <a:p>
            <a:r>
              <a:rPr lang="sv-SE" dirty="0"/>
              <a:t>Totalt lägger staten och kommunerna årligen över en miljard euro på kultur.</a:t>
            </a:r>
          </a:p>
          <a:p>
            <a:r>
              <a:rPr lang="sv-SE" dirty="0"/>
              <a:t>Kommunerna lägger i genomsnitt mindre än två procent av sina utgifter på kultur. </a:t>
            </a:r>
          </a:p>
          <a:p>
            <a:r>
              <a:rPr lang="sv-SE" dirty="0"/>
              <a:t>Kulturens andel av statsbudgetens utgifter har länge varit 0,8 %. </a:t>
            </a:r>
          </a:p>
        </p:txBody>
      </p:sp>
    </p:spTree>
    <p:extLst>
      <p:ext uri="{BB962C8B-B14F-4D97-AF65-F5344CB8AC3E}">
        <p14:creationId xmlns:p14="http://schemas.microsoft.com/office/powerpoint/2010/main" val="1826282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BA844-7838-22EE-6625-874226E277A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C593122-5EC3-556D-7FF3-2C2C0D1E7570}"/>
              </a:ext>
            </a:extLst>
          </p:cNvPr>
          <p:cNvSpPr>
            <a:spLocks noGrp="1"/>
          </p:cNvSpPr>
          <p:nvPr>
            <p:ph type="title"/>
          </p:nvPr>
        </p:nvSpPr>
        <p:spPr/>
        <p:txBody>
          <a:bodyPr/>
          <a:lstStyle/>
          <a:p>
            <a:r>
              <a:rPr lang="sv-SE" dirty="0"/>
              <a:t>Finansiering från staten, kommuner, stiftelser och privatpersoner</a:t>
            </a:r>
          </a:p>
        </p:txBody>
      </p:sp>
      <p:sp>
        <p:nvSpPr>
          <p:cNvPr id="3" name="Sisällön paikkamerkki 2">
            <a:extLst>
              <a:ext uri="{FF2B5EF4-FFF2-40B4-BE49-F238E27FC236}">
                <a16:creationId xmlns:a16="http://schemas.microsoft.com/office/drawing/2014/main" id="{7410C564-A21C-222E-9540-57A1F4EBB396}"/>
              </a:ext>
            </a:extLst>
          </p:cNvPr>
          <p:cNvSpPr>
            <a:spLocks noGrp="1"/>
          </p:cNvSpPr>
          <p:nvPr>
            <p:ph idx="1"/>
          </p:nvPr>
        </p:nvSpPr>
        <p:spPr/>
        <p:txBody>
          <a:bodyPr>
            <a:normAutofit/>
          </a:bodyPr>
          <a:lstStyle/>
          <a:p>
            <a:r>
              <a:rPr lang="sv-SE" dirty="0"/>
              <a:t>Undervisnings- och kulturministeriet beviljar kommunerna statsandelar till professionella sammanslutningar inom scenkonst, såsom stadsteatrar och stadsorkestrar, samt till museer.</a:t>
            </a:r>
          </a:p>
          <a:p>
            <a:r>
              <a:rPr lang="sv-SE" dirty="0"/>
              <a:t>Undervisnings- och kulturministeriet, Taike och Museiverket beviljar behovsprövade statsunderstöd till professionella konstsammanslutningar, till exempel fria teatergrupper och konstgallerier.</a:t>
            </a:r>
          </a:p>
          <a:p>
            <a:r>
              <a:rPr lang="sv-SE" dirty="0"/>
              <a:t>Stiftelsernas finansiering av konst och kultur uppgick 2023 till sammanlagt 85 miljoner euro.</a:t>
            </a:r>
          </a:p>
          <a:p>
            <a:r>
              <a:rPr lang="sv-SE" dirty="0"/>
              <a:t>Privat konsumtion är den största inkomstkällan för konst, men beloppet varierar mycket mellan olika konstarter.</a:t>
            </a:r>
          </a:p>
        </p:txBody>
      </p:sp>
    </p:spTree>
    <p:extLst>
      <p:ext uri="{BB962C8B-B14F-4D97-AF65-F5344CB8AC3E}">
        <p14:creationId xmlns:p14="http://schemas.microsoft.com/office/powerpoint/2010/main" val="171757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DFDB1-BA69-CED0-881D-6183492EAD5D}"/>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C74726CF-AC6F-FDFD-B265-674DCF6C6332}"/>
              </a:ext>
            </a:extLst>
          </p:cNvPr>
          <p:cNvSpPr>
            <a:spLocks noGrp="1"/>
          </p:cNvSpPr>
          <p:nvPr>
            <p:ph type="title"/>
          </p:nvPr>
        </p:nvSpPr>
        <p:spPr>
          <a:xfrm>
            <a:off x="1211035" y="365125"/>
            <a:ext cx="10620375" cy="1325563"/>
          </a:xfrm>
        </p:spPr>
        <p:txBody>
          <a:bodyPr/>
          <a:lstStyle/>
          <a:p>
            <a:r>
              <a:rPr lang="sv-SE"/>
              <a:t>Finansiering från staten, kommuner, stiftelser och privatpersoner</a:t>
            </a:r>
          </a:p>
        </p:txBody>
      </p:sp>
      <p:sp>
        <p:nvSpPr>
          <p:cNvPr id="3" name="Sisällön paikkamerkki 2">
            <a:extLst>
              <a:ext uri="{FF2B5EF4-FFF2-40B4-BE49-F238E27FC236}">
                <a16:creationId xmlns:a16="http://schemas.microsoft.com/office/drawing/2014/main" id="{7C9BD0C5-9A41-6A6B-A41A-E6670CEE0D0E}"/>
              </a:ext>
            </a:extLst>
          </p:cNvPr>
          <p:cNvSpPr>
            <a:spLocks noGrp="1"/>
          </p:cNvSpPr>
          <p:nvPr>
            <p:ph idx="1"/>
          </p:nvPr>
        </p:nvSpPr>
        <p:spPr>
          <a:xfrm>
            <a:off x="5008577" y="1376313"/>
            <a:ext cx="6811947" cy="3271101"/>
          </a:xfrm>
        </p:spPr>
        <p:txBody>
          <a:bodyPr anchor="ctr">
            <a:normAutofit/>
          </a:bodyPr>
          <a:lstStyle/>
          <a:p>
            <a:pPr marL="0" indent="0">
              <a:lnSpc>
                <a:spcPts val="2400"/>
              </a:lnSpc>
              <a:buNone/>
            </a:pPr>
            <a:r>
              <a:rPr lang="sv-SE" sz="2400"/>
              <a:t>Det totala beloppet för privat finansiering och konsumtion är en uppskattning, men årskonsumtionen av till exempel litteratur och musik uppgår till ca 300 miljoner euro vardera. Enligt vissa uppskattningar lägger hushållen upp till 6,4 miljarder euro per år på kultur.</a:t>
            </a:r>
          </a:p>
        </p:txBody>
      </p:sp>
      <p:graphicFrame>
        <p:nvGraphicFramePr>
          <p:cNvPr id="8" name="Chart 7">
            <a:extLst>
              <a:ext uri="{FF2B5EF4-FFF2-40B4-BE49-F238E27FC236}">
                <a16:creationId xmlns:a16="http://schemas.microsoft.com/office/drawing/2014/main" id="{F576CE7E-5084-03A9-7BF2-2B70B7EFCEE0}"/>
              </a:ext>
            </a:extLst>
          </p:cNvPr>
          <p:cNvGraphicFramePr/>
          <p:nvPr>
            <p:extLst>
              <p:ext uri="{D42A27DB-BD31-4B8C-83A1-F6EECF244321}">
                <p14:modId xmlns:p14="http://schemas.microsoft.com/office/powerpoint/2010/main" val="3660407850"/>
              </p:ext>
            </p:extLst>
          </p:nvPr>
        </p:nvGraphicFramePr>
        <p:xfrm>
          <a:off x="1159510" y="729258"/>
          <a:ext cx="10620377" cy="5961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091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95BD3-C77B-B25C-B8F1-1DECD72DDA4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C7F05D0-A06F-9CE8-4304-6AFFD09DAD7D}"/>
              </a:ext>
            </a:extLst>
          </p:cNvPr>
          <p:cNvSpPr>
            <a:spLocks noGrp="1"/>
          </p:cNvSpPr>
          <p:nvPr>
            <p:ph type="title"/>
          </p:nvPr>
        </p:nvSpPr>
        <p:spPr/>
        <p:txBody>
          <a:bodyPr/>
          <a:lstStyle/>
          <a:p>
            <a:r>
              <a:rPr lang="sv-SE"/>
              <a:t>Finansiering av det fria konstfältets sammanslutningar</a:t>
            </a:r>
          </a:p>
        </p:txBody>
      </p:sp>
      <p:sp>
        <p:nvSpPr>
          <p:cNvPr id="3" name="Sisällön paikkamerkki 2">
            <a:extLst>
              <a:ext uri="{FF2B5EF4-FFF2-40B4-BE49-F238E27FC236}">
                <a16:creationId xmlns:a16="http://schemas.microsoft.com/office/drawing/2014/main" id="{76A15FFB-A7FE-0A28-3361-B8B115DD058B}"/>
              </a:ext>
            </a:extLst>
          </p:cNvPr>
          <p:cNvSpPr>
            <a:spLocks noGrp="1"/>
          </p:cNvSpPr>
          <p:nvPr>
            <p:ph idx="1"/>
          </p:nvPr>
        </p:nvSpPr>
        <p:spPr/>
        <p:txBody>
          <a:bodyPr>
            <a:normAutofit/>
          </a:bodyPr>
          <a:lstStyle/>
          <a:p>
            <a:r>
              <a:rPr lang="sv-SE" dirty="0"/>
              <a:t>Taikes årliga allmänna understöd för konst</a:t>
            </a:r>
          </a:p>
          <a:p>
            <a:pPr lvl="1"/>
            <a:r>
              <a:rPr lang="sv-SE" dirty="0"/>
              <a:t>ca 13,7 miljoner euro</a:t>
            </a:r>
          </a:p>
          <a:p>
            <a:pPr lvl="1"/>
            <a:r>
              <a:rPr lang="sv-SE" dirty="0"/>
              <a:t>till sammanlagt 193 sammanslutningar 2025</a:t>
            </a:r>
          </a:p>
          <a:p>
            <a:pPr lvl="1"/>
            <a:r>
              <a:rPr lang="sv-SE" dirty="0"/>
              <a:t>stöden gick till 35 kommuner 2025. </a:t>
            </a:r>
          </a:p>
        </p:txBody>
      </p:sp>
      <p:sp>
        <p:nvSpPr>
          <p:cNvPr id="6" name="Content Placeholder 5">
            <a:extLst>
              <a:ext uri="{FF2B5EF4-FFF2-40B4-BE49-F238E27FC236}">
                <a16:creationId xmlns:a16="http://schemas.microsoft.com/office/drawing/2014/main" id="{78635C95-2224-1D93-3894-2E774BE544DF}"/>
              </a:ext>
            </a:extLst>
          </p:cNvPr>
          <p:cNvSpPr>
            <a:spLocks noGrp="1"/>
          </p:cNvSpPr>
          <p:nvPr>
            <p:ph idx="13"/>
          </p:nvPr>
        </p:nvSpPr>
        <p:spPr/>
        <p:txBody>
          <a:bodyPr>
            <a:normAutofit/>
          </a:bodyPr>
          <a:lstStyle/>
          <a:p>
            <a:r>
              <a:rPr lang="sv-SE" dirty="0"/>
              <a:t>Total omsättning för sammanslutningar som finansieras av Taike</a:t>
            </a:r>
          </a:p>
          <a:p>
            <a:pPr lvl="1"/>
            <a:r>
              <a:rPr lang="sv-SE" dirty="0"/>
              <a:t>ca 100 miljoner euro</a:t>
            </a:r>
          </a:p>
          <a:p>
            <a:pPr lvl="1"/>
            <a:r>
              <a:rPr lang="sv-SE" dirty="0"/>
              <a:t>statlig finansiering totalt 38 % i genomsnitt</a:t>
            </a:r>
          </a:p>
          <a:p>
            <a:pPr lvl="1"/>
            <a:r>
              <a:rPr lang="sv-SE" dirty="0"/>
              <a:t>kommunal finansiering totalt 12 % i genomsnitt.</a:t>
            </a:r>
          </a:p>
          <a:p>
            <a:pPr lvl="1"/>
            <a:endParaRPr lang="en-GB" dirty="0"/>
          </a:p>
          <a:p>
            <a:endParaRPr lang="en-FI" dirty="0"/>
          </a:p>
        </p:txBody>
      </p:sp>
      <p:sp>
        <p:nvSpPr>
          <p:cNvPr id="7" name="Content Placeholder 6">
            <a:extLst>
              <a:ext uri="{FF2B5EF4-FFF2-40B4-BE49-F238E27FC236}">
                <a16:creationId xmlns:a16="http://schemas.microsoft.com/office/drawing/2014/main" id="{7B194BBC-C403-BAEE-FBF6-D3FBF3FB7F26}"/>
              </a:ext>
            </a:extLst>
          </p:cNvPr>
          <p:cNvSpPr>
            <a:spLocks noGrp="1"/>
          </p:cNvSpPr>
          <p:nvPr>
            <p:ph idx="14"/>
          </p:nvPr>
        </p:nvSpPr>
        <p:spPr/>
        <p:txBody>
          <a:bodyPr/>
          <a:lstStyle/>
          <a:p>
            <a:r>
              <a:rPr lang="sv-SE" dirty="0"/>
              <a:t>Finansiering från kommuner till sammanslutningar som finansieras av Taike</a:t>
            </a:r>
          </a:p>
          <a:p>
            <a:pPr lvl="1"/>
            <a:r>
              <a:rPr lang="sv-SE" dirty="0"/>
              <a:t>ca 5,9 miljoner euro</a:t>
            </a:r>
          </a:p>
          <a:p>
            <a:pPr lvl="1"/>
            <a:r>
              <a:rPr lang="sv-SE" dirty="0"/>
              <a:t>ca 20 % fick ingen finansiering från sin hemkommun.</a:t>
            </a:r>
          </a:p>
        </p:txBody>
      </p:sp>
    </p:spTree>
    <p:extLst>
      <p:ext uri="{BB962C8B-B14F-4D97-AF65-F5344CB8AC3E}">
        <p14:creationId xmlns:p14="http://schemas.microsoft.com/office/powerpoint/2010/main" val="2860887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D4D9-E3E5-F38D-0F08-CB4E69A5CC8A}"/>
              </a:ext>
            </a:extLst>
          </p:cNvPr>
          <p:cNvSpPr>
            <a:spLocks noGrp="1"/>
          </p:cNvSpPr>
          <p:nvPr>
            <p:ph type="title"/>
          </p:nvPr>
        </p:nvSpPr>
        <p:spPr/>
        <p:txBody>
          <a:bodyPr>
            <a:normAutofit/>
          </a:bodyPr>
          <a:lstStyle/>
          <a:p>
            <a:r>
              <a:rPr lang="sv-SE">
                <a:solidFill>
                  <a:schemeClr val="bg1"/>
                </a:solidFill>
              </a:rPr>
              <a:t>Exempel: Festivaler har betydande regionalekonomiska effekter</a:t>
            </a:r>
          </a:p>
        </p:txBody>
      </p:sp>
      <p:sp>
        <p:nvSpPr>
          <p:cNvPr id="10" name="Content Placeholder 9">
            <a:extLst>
              <a:ext uri="{FF2B5EF4-FFF2-40B4-BE49-F238E27FC236}">
                <a16:creationId xmlns:a16="http://schemas.microsoft.com/office/drawing/2014/main" id="{31ADFFE7-BB06-F22A-FE1E-8B06012E6296}"/>
              </a:ext>
            </a:extLst>
          </p:cNvPr>
          <p:cNvSpPr>
            <a:spLocks noGrp="1"/>
          </p:cNvSpPr>
          <p:nvPr>
            <p:ph idx="1"/>
          </p:nvPr>
        </p:nvSpPr>
        <p:spPr>
          <a:xfrm>
            <a:off x="228600" y="1690689"/>
            <a:ext cx="3442447" cy="3459536"/>
          </a:xfrm>
        </p:spPr>
        <p:txBody>
          <a:bodyPr anchor="ctr">
            <a:normAutofit/>
          </a:bodyPr>
          <a:lstStyle/>
          <a:p>
            <a:pPr marL="0" indent="0" algn="ctr">
              <a:buNone/>
            </a:pPr>
            <a:r>
              <a:rPr lang="sv-SE" sz="2400" b="1">
                <a:solidFill>
                  <a:schemeClr val="bg1"/>
                </a:solidFill>
              </a:rPr>
              <a:t>Festivalverksamhet</a:t>
            </a:r>
          </a:p>
        </p:txBody>
      </p:sp>
      <p:sp>
        <p:nvSpPr>
          <p:cNvPr id="11" name="Content Placeholder 9">
            <a:extLst>
              <a:ext uri="{FF2B5EF4-FFF2-40B4-BE49-F238E27FC236}">
                <a16:creationId xmlns:a16="http://schemas.microsoft.com/office/drawing/2014/main" id="{937C89C8-3051-92E4-F20F-6E3AB6DB03A0}"/>
              </a:ext>
            </a:extLst>
          </p:cNvPr>
          <p:cNvSpPr txBox="1">
            <a:spLocks/>
          </p:cNvSpPr>
          <p:nvPr/>
        </p:nvSpPr>
        <p:spPr>
          <a:xfrm>
            <a:off x="3671047" y="2124075"/>
            <a:ext cx="2756647" cy="34595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solidFill>
                  <a:schemeClr val="bg1"/>
                </a:solidFill>
              </a:rPr>
              <a:t>Direkta effekter</a:t>
            </a:r>
          </a:p>
          <a:p>
            <a:pPr marL="0" indent="0">
              <a:buNone/>
            </a:pPr>
            <a:r>
              <a:rPr lang="sv-SE" sz="2400" dirty="0">
                <a:solidFill>
                  <a:schemeClr val="bg1"/>
                </a:solidFill>
              </a:rPr>
              <a:t>Avlöningar, </a:t>
            </a:r>
            <a:br>
              <a:rPr lang="sv-SE" sz="2400" dirty="0">
                <a:solidFill>
                  <a:schemeClr val="bg1"/>
                </a:solidFill>
              </a:rPr>
            </a:br>
            <a:r>
              <a:rPr lang="sv-SE" sz="2400" dirty="0">
                <a:solidFill>
                  <a:schemeClr val="bg1"/>
                </a:solidFill>
              </a:rPr>
              <a:t>hyra av lokaler, köp av tjänster, investeringar</a:t>
            </a:r>
          </a:p>
          <a:p>
            <a:pPr marL="0" indent="0">
              <a:buNone/>
            </a:pPr>
            <a:endParaRPr lang="en-GB" sz="2400" dirty="0">
              <a:solidFill>
                <a:schemeClr val="bg1"/>
              </a:solidFill>
            </a:endParaRPr>
          </a:p>
        </p:txBody>
      </p:sp>
      <p:sp>
        <p:nvSpPr>
          <p:cNvPr id="12" name="Content Placeholder 9">
            <a:extLst>
              <a:ext uri="{FF2B5EF4-FFF2-40B4-BE49-F238E27FC236}">
                <a16:creationId xmlns:a16="http://schemas.microsoft.com/office/drawing/2014/main" id="{FF010F53-E578-18C7-DB6F-F6A253A2ECE0}"/>
              </a:ext>
            </a:extLst>
          </p:cNvPr>
          <p:cNvSpPr txBox="1">
            <a:spLocks/>
          </p:cNvSpPr>
          <p:nvPr/>
        </p:nvSpPr>
        <p:spPr>
          <a:xfrm>
            <a:off x="6427694" y="2124075"/>
            <a:ext cx="2756647" cy="34595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t>Indirekta effekter</a:t>
            </a:r>
          </a:p>
          <a:p>
            <a:pPr marL="0" indent="0">
              <a:buNone/>
            </a:pPr>
            <a:r>
              <a:rPr lang="sv-SE" sz="2400" dirty="0"/>
              <a:t>Festival-besökarnas konsumtion, skatteintäkter</a:t>
            </a:r>
          </a:p>
          <a:p>
            <a:pPr marL="0" indent="0">
              <a:buNone/>
            </a:pPr>
            <a:endParaRPr lang="en-GB" sz="2400" dirty="0"/>
          </a:p>
        </p:txBody>
      </p:sp>
      <p:sp>
        <p:nvSpPr>
          <p:cNvPr id="13" name="Content Placeholder 9">
            <a:extLst>
              <a:ext uri="{FF2B5EF4-FFF2-40B4-BE49-F238E27FC236}">
                <a16:creationId xmlns:a16="http://schemas.microsoft.com/office/drawing/2014/main" id="{6DACBBDD-2421-9354-90D1-ED17FB3584F6}"/>
              </a:ext>
            </a:extLst>
          </p:cNvPr>
          <p:cNvSpPr txBox="1">
            <a:spLocks/>
          </p:cNvSpPr>
          <p:nvPr/>
        </p:nvSpPr>
        <p:spPr>
          <a:xfrm>
            <a:off x="9184341" y="2124075"/>
            <a:ext cx="2985247" cy="68579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t>Multiplikator-effekter</a:t>
            </a:r>
          </a:p>
          <a:p>
            <a:pPr marL="0" indent="0">
              <a:buNone/>
            </a:pPr>
            <a:r>
              <a:rPr lang="sv-SE" sz="2400" dirty="0"/>
              <a:t>Ökning av den lokala ekonomins totala anslag och konsumenternas köpkraft &gt; effekter på den regionala ekonomin och näringslivet</a:t>
            </a:r>
          </a:p>
        </p:txBody>
      </p:sp>
      <p:sp>
        <p:nvSpPr>
          <p:cNvPr id="4" name="Tekstiruutu 3">
            <a:extLst>
              <a:ext uri="{FF2B5EF4-FFF2-40B4-BE49-F238E27FC236}">
                <a16:creationId xmlns:a16="http://schemas.microsoft.com/office/drawing/2014/main" id="{8229ADAA-81B3-3371-73C0-84420C25515F}"/>
              </a:ext>
            </a:extLst>
          </p:cNvPr>
          <p:cNvSpPr txBox="1"/>
          <p:nvPr/>
        </p:nvSpPr>
        <p:spPr>
          <a:xfrm>
            <a:off x="279308" y="6377459"/>
            <a:ext cx="6148386" cy="369332"/>
          </a:xfrm>
          <a:prstGeom prst="rect">
            <a:avLst/>
          </a:prstGeom>
          <a:noFill/>
        </p:spPr>
        <p:txBody>
          <a:bodyPr wrap="square">
            <a:spAutoFit/>
          </a:bodyPr>
          <a:lstStyle/>
          <a:p>
            <a:r>
              <a:rPr lang="sv-SE" sz="900">
                <a:solidFill>
                  <a:schemeClr val="bg1"/>
                </a:solidFill>
                <a:latin typeface="Open Sans" panose="020B0606030504020204" pitchFamily="34" charset="0"/>
                <a:ea typeface="Open Sans"/>
                <a:cs typeface="Open Sans" panose="020B0606030504020204" pitchFamily="34" charset="0"/>
              </a:rPr>
              <a:t>Källa: Cupore 2019, Konst- och kulturfestivalernas effekter</a:t>
            </a:r>
            <a:br>
              <a:rPr lang="sv-SE" sz="900">
                <a:solidFill>
                  <a:schemeClr val="bg1"/>
                </a:solidFill>
                <a:latin typeface="Open Sans" panose="020B0606030504020204" pitchFamily="34" charset="0"/>
                <a:ea typeface="Open Sans"/>
                <a:cs typeface="Open Sans" panose="020B0606030504020204" pitchFamily="34" charset="0"/>
              </a:rPr>
            </a:br>
            <a:r>
              <a:rPr lang="sv-SE" sz="900">
                <a:solidFill>
                  <a:schemeClr val="bg1"/>
                </a:solidFill>
                <a:latin typeface="Open Sans" panose="020B0606030504020204" pitchFamily="34" charset="0"/>
                <a:ea typeface="Open Sans"/>
                <a:cs typeface="Open Sans" panose="020B0606030504020204" pitchFamily="34" charset="0"/>
              </a:rPr>
              <a:t>Undervisnings- och kulturministeriets behovsprövade statsunderstöd till festivaler 2018</a:t>
            </a:r>
          </a:p>
        </p:txBody>
      </p:sp>
    </p:spTree>
    <p:extLst>
      <p:ext uri="{BB962C8B-B14F-4D97-AF65-F5344CB8AC3E}">
        <p14:creationId xmlns:p14="http://schemas.microsoft.com/office/powerpoint/2010/main" val="171604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74EA58-5872-7D31-961F-5773ECD1ADBC}"/>
              </a:ext>
            </a:extLst>
          </p:cNvPr>
          <p:cNvSpPr>
            <a:spLocks noGrp="1"/>
          </p:cNvSpPr>
          <p:nvPr>
            <p:ph type="title"/>
          </p:nvPr>
        </p:nvSpPr>
        <p:spPr/>
        <p:txBody>
          <a:bodyPr/>
          <a:lstStyle/>
          <a:p>
            <a:r>
              <a:rPr lang="sv-SE"/>
              <a:t>Innehållsförteckning</a:t>
            </a:r>
          </a:p>
        </p:txBody>
      </p:sp>
      <p:sp>
        <p:nvSpPr>
          <p:cNvPr id="3" name="Content Placeholder 2">
            <a:extLst>
              <a:ext uri="{FF2B5EF4-FFF2-40B4-BE49-F238E27FC236}">
                <a16:creationId xmlns:a16="http://schemas.microsoft.com/office/drawing/2014/main" id="{8AF095E3-4B9E-FFE7-086B-E7FED9BB6956}"/>
              </a:ext>
            </a:extLst>
          </p:cNvPr>
          <p:cNvSpPr>
            <a:spLocks noGrp="1"/>
          </p:cNvSpPr>
          <p:nvPr>
            <p:ph idx="1"/>
          </p:nvPr>
        </p:nvSpPr>
        <p:spPr/>
        <p:txBody>
          <a:bodyPr>
            <a:normAutofit/>
          </a:bodyPr>
          <a:lstStyle/>
          <a:p>
            <a:r>
              <a:rPr lang="sv-SE" sz="1300" dirty="0">
                <a:hlinkClick r:id="rId2" action="ppaction://hlinksldjump"/>
              </a:rPr>
              <a:t>Taike stöder kommunerna i deras kulturarbete</a:t>
            </a:r>
          </a:p>
          <a:p>
            <a:r>
              <a:rPr lang="sv-SE" sz="1300" dirty="0">
                <a:hlinkClick r:id="rId3" action="ppaction://hlinksldjump"/>
              </a:rPr>
              <a:t>Varför bör kommunerna främja kultur?</a:t>
            </a:r>
          </a:p>
          <a:p>
            <a:r>
              <a:rPr lang="sv-SE" sz="1500" b="1" dirty="0">
                <a:hlinkClick r:id="rId4" action="ppaction://hlinksldjump"/>
              </a:rPr>
              <a:t>Det ingår i varje kommuns uppgifter att ordna kulturverksamhet</a:t>
            </a:r>
          </a:p>
          <a:p>
            <a:r>
              <a:rPr lang="sv-SE" sz="1300" dirty="0">
                <a:hlinkClick r:id="rId5" action="ppaction://hlinksldjump"/>
              </a:rPr>
              <a:t>Även andra lagar styr kommunernas kulturverksamhet</a:t>
            </a:r>
          </a:p>
          <a:p>
            <a:r>
              <a:rPr lang="sv-SE" sz="1300" dirty="0">
                <a:hlinkClick r:id="rId6" action="ppaction://hlinksldjump"/>
              </a:rPr>
              <a:t>Kulturverksamhet är ett delat ansvar</a:t>
            </a:r>
          </a:p>
          <a:p>
            <a:r>
              <a:rPr lang="sv-SE" sz="1300" dirty="0">
                <a:hlinkClick r:id="rId7" action="ppaction://hlinksldjump"/>
              </a:rPr>
              <a:t>Centrala konst- och kulturpolitiska dokument för kommunala beslutsfattare</a:t>
            </a:r>
          </a:p>
          <a:p>
            <a:r>
              <a:rPr lang="sv-SE" sz="1500" b="1" dirty="0">
                <a:hlinkClick r:id="rId8" action="ppaction://hlinksldjump"/>
              </a:rPr>
              <a:t>Finansiering av kulturverksamhet</a:t>
            </a:r>
          </a:p>
          <a:p>
            <a:r>
              <a:rPr lang="sv-SE" sz="1300" dirty="0">
                <a:hlinkClick r:id="rId9" action="ppaction://hlinksldjump"/>
              </a:rPr>
              <a:t>Finansiering från staten, kommuner, stiftelser och privatpersoner</a:t>
            </a:r>
          </a:p>
          <a:p>
            <a:r>
              <a:rPr lang="sv-SE" sz="1300" dirty="0">
                <a:hlinkClick r:id="rId10" action="ppaction://hlinksldjump"/>
              </a:rPr>
              <a:t>Finansiering av det fria konstfältets sammanslutningar</a:t>
            </a:r>
          </a:p>
        </p:txBody>
      </p:sp>
      <p:sp>
        <p:nvSpPr>
          <p:cNvPr id="7" name="Content Placeholder 6">
            <a:extLst>
              <a:ext uri="{FF2B5EF4-FFF2-40B4-BE49-F238E27FC236}">
                <a16:creationId xmlns:a16="http://schemas.microsoft.com/office/drawing/2014/main" id="{0685835D-CF24-282A-9787-EEAA6FAB726B}"/>
              </a:ext>
            </a:extLst>
          </p:cNvPr>
          <p:cNvSpPr>
            <a:spLocks noGrp="1"/>
          </p:cNvSpPr>
          <p:nvPr>
            <p:ph idx="13"/>
          </p:nvPr>
        </p:nvSpPr>
        <p:spPr/>
        <p:txBody>
          <a:bodyPr>
            <a:normAutofit/>
          </a:bodyPr>
          <a:lstStyle/>
          <a:p>
            <a:r>
              <a:rPr lang="sv-SE" sz="1500" b="1" dirty="0">
                <a:hlinkClick r:id="rId11" action="ppaction://hlinksldjump"/>
              </a:rPr>
              <a:t>Vad kan en kommunal beslutsfattare göra för att främja konst och kultur?</a:t>
            </a:r>
          </a:p>
          <a:p>
            <a:r>
              <a:rPr lang="sv-SE" sz="1300" dirty="0">
                <a:hlinkClick r:id="rId12" action="ppaction://hlinksldjump"/>
              </a:rPr>
              <a:t>Främjande av kultur på strategisk nivå</a:t>
            </a:r>
          </a:p>
          <a:p>
            <a:r>
              <a:rPr lang="sv-SE" sz="1300" dirty="0">
                <a:hlinkClick r:id="rId13" action="ppaction://hlinksldjump"/>
              </a:rPr>
              <a:t>Samordning inom kommunen av åtgärder för att främja konst och kultur</a:t>
            </a:r>
          </a:p>
          <a:p>
            <a:r>
              <a:rPr lang="sv-SE" sz="1300" dirty="0">
                <a:hlinkClick r:id="rId14" action="ppaction://hlinksldjump"/>
              </a:rPr>
              <a:t>Samordning inom kommunen för att stärka konstnärers arbetsförutsättningar</a:t>
            </a:r>
          </a:p>
          <a:p>
            <a:r>
              <a:rPr lang="sv-SE" sz="1500" b="1" dirty="0">
                <a:hlinkClick r:id="rId15" action="ppaction://hlinksldjump"/>
              </a:rPr>
              <a:t>Var hittar man mer information?</a:t>
            </a:r>
          </a:p>
          <a:p>
            <a:r>
              <a:rPr lang="sv-SE" sz="1300" dirty="0">
                <a:hlinkClick r:id="rId16" action="ppaction://hlinksldjump"/>
              </a:rPr>
              <a:t>Mer information och experttjänster från Taike i frågor om konst och kultur</a:t>
            </a:r>
          </a:p>
          <a:p>
            <a:r>
              <a:rPr lang="sv-SE" sz="1300" dirty="0">
                <a:hlinkClick r:id="rId17" action="ppaction://hlinksldjump"/>
              </a:rPr>
              <a:t>Länkar och mer information</a:t>
            </a:r>
          </a:p>
          <a:p>
            <a:r>
              <a:rPr lang="sv-SE" sz="1300" dirty="0">
                <a:hlinkClick r:id="rId18" action="ppaction://hlinksldjump"/>
              </a:rPr>
              <a:t>Material från kommunförbundet</a:t>
            </a:r>
          </a:p>
        </p:txBody>
      </p:sp>
      <p:sp>
        <p:nvSpPr>
          <p:cNvPr id="8" name="Content Placeholder 7">
            <a:extLst>
              <a:ext uri="{FF2B5EF4-FFF2-40B4-BE49-F238E27FC236}">
                <a16:creationId xmlns:a16="http://schemas.microsoft.com/office/drawing/2014/main" id="{934A1B2E-6E0B-37F0-8E0C-EF2F039ADE79}"/>
              </a:ext>
            </a:extLst>
          </p:cNvPr>
          <p:cNvSpPr>
            <a:spLocks noGrp="1"/>
          </p:cNvSpPr>
          <p:nvPr>
            <p:ph idx="14"/>
          </p:nvPr>
        </p:nvSpPr>
        <p:spPr/>
        <p:txBody>
          <a:bodyPr vert="horz" lIns="91440" tIns="45720" rIns="91440" bIns="45720" rtlCol="0" anchor="t">
            <a:normAutofit fontScale="92500" lnSpcReduction="20000"/>
          </a:bodyPr>
          <a:lstStyle/>
          <a:p>
            <a:r>
              <a:rPr lang="sv-SE" dirty="0">
                <a:latin typeface="Open Sans"/>
                <a:ea typeface="Open Sans"/>
                <a:cs typeface="Open Sans"/>
                <a:hlinkClick r:id="rId19" action="ppaction://hlinksldjump"/>
              </a:rPr>
              <a:t>Exempel: Festivaler har betydande regionalekonomiska effekter</a:t>
            </a:r>
          </a:p>
          <a:p>
            <a:r>
              <a:rPr lang="sv-SE" dirty="0">
                <a:latin typeface="Open Sans"/>
                <a:ea typeface="Open Sans"/>
                <a:cs typeface="Open Sans"/>
                <a:hlinkClick r:id="rId20" action="ppaction://hlinksldjump"/>
              </a:rPr>
              <a:t>Exempel: Kommunerna spelar en viktig roll i finansieringen av festivaler</a:t>
            </a:r>
          </a:p>
          <a:p>
            <a:r>
              <a:rPr lang="sv-SE" dirty="0">
                <a:latin typeface="Open Sans"/>
                <a:ea typeface="Open Sans"/>
                <a:cs typeface="Open Sans"/>
                <a:hlinkClick r:id="rId21" action="ppaction://hlinksldjump"/>
              </a:rPr>
              <a:t>Strukturer i kommunernas kulturverksamhet och jämförelse av kostnader</a:t>
            </a:r>
          </a:p>
          <a:p>
            <a:r>
              <a:rPr lang="sv-SE" sz="1600" b="1" dirty="0">
                <a:latin typeface="Open Sans"/>
                <a:ea typeface="Open Sans"/>
                <a:cs typeface="Open Sans"/>
                <a:hlinkClick r:id="rId22" action="ppaction://hlinksldjump"/>
              </a:rPr>
              <a:t>Konstnärers arbete och försörjning</a:t>
            </a:r>
          </a:p>
          <a:p>
            <a:r>
              <a:rPr lang="sv-SE" dirty="0">
                <a:latin typeface="Open Sans"/>
                <a:ea typeface="Open Sans"/>
                <a:cs typeface="Open Sans"/>
                <a:hlinkClick r:id="rId23" action="ppaction://hlinksldjump"/>
              </a:rPr>
              <a:t>Konstnärer får sin försörjning från många olika källor</a:t>
            </a:r>
          </a:p>
          <a:p>
            <a:r>
              <a:rPr lang="sv-SE" dirty="0">
                <a:latin typeface="Open Sans"/>
                <a:ea typeface="Open Sans"/>
                <a:cs typeface="Open Sans"/>
                <a:hlinkClick r:id="rId24" action="ppaction://hlinksldjump"/>
              </a:rPr>
              <a:t>Konstnärers inkomstslag 2023</a:t>
            </a:r>
          </a:p>
          <a:p>
            <a:r>
              <a:rPr lang="sv-SE" dirty="0">
                <a:latin typeface="Open Sans"/>
                <a:ea typeface="Open Sans"/>
                <a:cs typeface="Open Sans"/>
                <a:hlinkClick r:id="rId25" action="ppaction://hlinksldjump"/>
              </a:rPr>
              <a:t>Kommunens inverkan på konstnärers inkomstbildning och sysselsättning</a:t>
            </a:r>
          </a:p>
          <a:p>
            <a:r>
              <a:rPr lang="sv-SE" dirty="0">
                <a:latin typeface="Open Sans"/>
                <a:ea typeface="Open Sans"/>
                <a:cs typeface="Open Sans"/>
                <a:hlinkClick r:id="rId26" action="ppaction://hlinksldjump"/>
              </a:rPr>
              <a:t>Konstnärer samarbetar gärna med kommunen ...</a:t>
            </a:r>
          </a:p>
          <a:p>
            <a:r>
              <a:rPr lang="sv-SE" dirty="0">
                <a:latin typeface="Open Sans"/>
                <a:ea typeface="Open Sans"/>
                <a:cs typeface="Open Sans"/>
                <a:hlinkClick r:id="rId27" action="ppaction://hlinksldjump"/>
              </a:rPr>
              <a:t>... men upplever att det är svårt att samarbeta med kommunen</a:t>
            </a:r>
          </a:p>
          <a:p>
            <a:r>
              <a:rPr lang="sv-SE" dirty="0">
                <a:latin typeface="Open Sans"/>
                <a:ea typeface="Open Sans"/>
                <a:cs typeface="Open Sans"/>
                <a:hlinkClick r:id="rId28" action="ppaction://hlinksldjump"/>
              </a:rPr>
              <a:t>Vilken typ av stöd vill konstnärer ha från kommunerna?</a:t>
            </a:r>
          </a:p>
        </p:txBody>
      </p:sp>
    </p:spTree>
    <p:extLst>
      <p:ext uri="{BB962C8B-B14F-4D97-AF65-F5344CB8AC3E}">
        <p14:creationId xmlns:p14="http://schemas.microsoft.com/office/powerpoint/2010/main" val="78299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D61FD-A41E-978D-8B92-145C87E3D15F}"/>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53046CF2-F22F-E4F4-0335-D09B623F6019}"/>
              </a:ext>
            </a:extLst>
          </p:cNvPr>
          <p:cNvSpPr>
            <a:spLocks noGrp="1"/>
          </p:cNvSpPr>
          <p:nvPr>
            <p:ph type="title"/>
          </p:nvPr>
        </p:nvSpPr>
        <p:spPr>
          <a:xfrm>
            <a:off x="1200149" y="365125"/>
            <a:ext cx="10620375" cy="1325563"/>
          </a:xfrm>
        </p:spPr>
        <p:txBody>
          <a:bodyPr/>
          <a:lstStyle/>
          <a:p>
            <a:r>
              <a:rPr lang="sv-SE" dirty="0">
                <a:latin typeface="Open Sans"/>
                <a:ea typeface="Open Sans"/>
                <a:cs typeface="Open Sans"/>
              </a:rPr>
              <a:t>Exempel: Kommunerna spelar en viktig roll </a:t>
            </a:r>
            <a:br>
              <a:rPr lang="sv-SE" dirty="0">
                <a:latin typeface="Open Sans"/>
                <a:ea typeface="Open Sans"/>
                <a:cs typeface="Open Sans"/>
              </a:rPr>
            </a:br>
            <a:r>
              <a:rPr lang="sv-SE" dirty="0">
                <a:latin typeface="Open Sans"/>
                <a:ea typeface="Open Sans"/>
                <a:cs typeface="Open Sans"/>
              </a:rPr>
              <a:t>i finansieringen av festivaler</a:t>
            </a:r>
          </a:p>
        </p:txBody>
      </p:sp>
      <p:sp>
        <p:nvSpPr>
          <p:cNvPr id="2" name="Tekstiruutu 1">
            <a:extLst>
              <a:ext uri="{FF2B5EF4-FFF2-40B4-BE49-F238E27FC236}">
                <a16:creationId xmlns:a16="http://schemas.microsoft.com/office/drawing/2014/main" id="{536F67DE-9039-6A48-E727-F3E91BCEAAB6}"/>
              </a:ext>
            </a:extLst>
          </p:cNvPr>
          <p:cNvSpPr txBox="1"/>
          <p:nvPr/>
        </p:nvSpPr>
        <p:spPr>
          <a:xfrm>
            <a:off x="1200150" y="6275249"/>
            <a:ext cx="6359912" cy="400110"/>
          </a:xfrm>
          <a:prstGeom prst="rect">
            <a:avLst/>
          </a:prstGeom>
          <a:noFill/>
        </p:spPr>
        <p:txBody>
          <a:bodyPr wrap="square">
            <a:spAutoFit/>
          </a:bodyPr>
          <a:lstStyle/>
          <a:p>
            <a:r>
              <a:rPr lang="sv-SE" sz="1000" b="1">
                <a:latin typeface="Open Sans" panose="020B0606030504020204" pitchFamily="34" charset="0"/>
                <a:ea typeface="Open Sans"/>
                <a:cs typeface="Open Sans" panose="020B0606030504020204" pitchFamily="34" charset="0"/>
              </a:rPr>
              <a:t>Källa: </a:t>
            </a:r>
            <a:r>
              <a:rPr lang="sv-SE" sz="1000">
                <a:latin typeface="Open Sans" panose="020B0606030504020204" pitchFamily="34" charset="0"/>
                <a:ea typeface="Open Sans"/>
                <a:cs typeface="Open Sans" panose="020B0606030504020204" pitchFamily="34" charset="0"/>
              </a:rPr>
              <a:t>Cupore, Konst- och kulturfestivalernas regionalekonomiska faktorer, 2020;</a:t>
            </a:r>
            <a:br>
              <a:rPr lang="sv-SE" sz="1000">
                <a:latin typeface="Open Sans" panose="020B0606030504020204" pitchFamily="34" charset="0"/>
                <a:ea typeface="Open Sans"/>
                <a:cs typeface="Open Sans" panose="020B0606030504020204" pitchFamily="34" charset="0"/>
              </a:rPr>
            </a:br>
            <a:r>
              <a:rPr lang="sv-SE" sz="1000">
                <a:latin typeface="Open Sans" panose="020B0606030504020204" pitchFamily="34" charset="0"/>
                <a:ea typeface="Open Sans"/>
                <a:cs typeface="Open Sans" panose="020B0606030504020204" pitchFamily="34" charset="0"/>
              </a:rPr>
              <a:t>Konst- och kulturfestivalernas effekter, informationshäfte, 2019.</a:t>
            </a:r>
          </a:p>
        </p:txBody>
      </p:sp>
      <p:graphicFrame>
        <p:nvGraphicFramePr>
          <p:cNvPr id="10" name="Chart 9">
            <a:extLst>
              <a:ext uri="{FF2B5EF4-FFF2-40B4-BE49-F238E27FC236}">
                <a16:creationId xmlns:a16="http://schemas.microsoft.com/office/drawing/2014/main" id="{5287B2F6-F07B-660A-B8FC-5762F084DD3A}"/>
              </a:ext>
            </a:extLst>
          </p:cNvPr>
          <p:cNvGraphicFramePr/>
          <p:nvPr>
            <p:extLst>
              <p:ext uri="{D42A27DB-BD31-4B8C-83A1-F6EECF244321}">
                <p14:modId xmlns:p14="http://schemas.microsoft.com/office/powerpoint/2010/main" val="1827096546"/>
              </p:ext>
            </p:extLst>
          </p:nvPr>
        </p:nvGraphicFramePr>
        <p:xfrm>
          <a:off x="1200147" y="1439333"/>
          <a:ext cx="10620377"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3072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C48AE-2577-D2B2-6EB9-8E66556A520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6994266-5D4B-F7E4-3140-5B0D73E2CA51}"/>
              </a:ext>
            </a:extLst>
          </p:cNvPr>
          <p:cNvSpPr>
            <a:spLocks noGrp="1"/>
          </p:cNvSpPr>
          <p:nvPr>
            <p:ph type="title"/>
          </p:nvPr>
        </p:nvSpPr>
        <p:spPr/>
        <p:txBody>
          <a:bodyPr/>
          <a:lstStyle/>
          <a:p>
            <a:r>
              <a:rPr lang="sv-SE" dirty="0"/>
              <a:t>Strukturer i kommunernas kulturverksamhet </a:t>
            </a:r>
            <a:br>
              <a:rPr lang="sv-SE" dirty="0"/>
            </a:br>
            <a:r>
              <a:rPr lang="sv-SE" dirty="0"/>
              <a:t>och jämförelse av kostnader</a:t>
            </a:r>
          </a:p>
        </p:txBody>
      </p:sp>
      <p:sp>
        <p:nvSpPr>
          <p:cNvPr id="3" name="Sisällön paikkamerkki 2">
            <a:extLst>
              <a:ext uri="{FF2B5EF4-FFF2-40B4-BE49-F238E27FC236}">
                <a16:creationId xmlns:a16="http://schemas.microsoft.com/office/drawing/2014/main" id="{A5505120-5468-0CF8-D556-955E0BEF14EE}"/>
              </a:ext>
            </a:extLst>
          </p:cNvPr>
          <p:cNvSpPr>
            <a:spLocks noGrp="1"/>
          </p:cNvSpPr>
          <p:nvPr>
            <p:ph idx="1"/>
          </p:nvPr>
        </p:nvSpPr>
        <p:spPr/>
        <p:txBody>
          <a:bodyPr>
            <a:normAutofit/>
          </a:bodyPr>
          <a:lstStyle/>
          <a:p>
            <a:r>
              <a:rPr lang="sv-SE" dirty="0"/>
              <a:t>Det finns jämförelser av kostnaderna för kommunernas kulturverksamhet och täckningen av deras tjänster, bl.a. </a:t>
            </a:r>
            <a:r>
              <a:rPr lang="sv-SE" dirty="0">
                <a:hlinkClick r:id="rId2"/>
              </a:rPr>
              <a:t>Kultur på kartan II</a:t>
            </a:r>
            <a:r>
              <a:rPr lang="sv-SE" dirty="0"/>
              <a:t>, Cupore 2025.</a:t>
            </a:r>
          </a:p>
          <a:p>
            <a:r>
              <a:rPr lang="sv-SE" dirty="0"/>
              <a:t>En kommuns kostnadsstruktur påverkas av kommunens egen tjänstestruktur (egen produktion, köpt tjänst eller understödd förenings tjänst) och skillnader i ekonomisk uppföljning (överföringsposter, lokalkostnader).</a:t>
            </a:r>
          </a:p>
          <a:p>
            <a:r>
              <a:rPr lang="sv-SE" dirty="0"/>
              <a:t>Om det finns betydande skillnader mellan två grannkommuners kostnader bör man ta reda på vilka de strukturella skillnaderna är.</a:t>
            </a:r>
          </a:p>
        </p:txBody>
      </p:sp>
    </p:spTree>
    <p:extLst>
      <p:ext uri="{BB962C8B-B14F-4D97-AF65-F5344CB8AC3E}">
        <p14:creationId xmlns:p14="http://schemas.microsoft.com/office/powerpoint/2010/main" val="3346802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311B2-99B6-F8C4-7338-A5F2FF88E68D}"/>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A7E086BA-46B8-94EA-C592-AC1459A97140}"/>
              </a:ext>
            </a:extLst>
          </p:cNvPr>
          <p:cNvSpPr>
            <a:spLocks noGrp="1"/>
          </p:cNvSpPr>
          <p:nvPr>
            <p:ph type="body" sz="quarter" idx="13"/>
          </p:nvPr>
        </p:nvSpPr>
        <p:spPr>
          <a:xfrm>
            <a:off x="1198799" y="6129338"/>
            <a:ext cx="10643951" cy="728662"/>
          </a:xfrm>
        </p:spPr>
        <p:txBody>
          <a:bodyPr/>
          <a:lstStyle/>
          <a:p>
            <a:r>
              <a:rPr lang="sv-SE">
                <a:solidFill>
                  <a:srgbClr val="3F3F3F"/>
                </a:solidFill>
                <a:effectLst/>
              </a:rPr>
              <a:t>Foto: Kai Widell</a:t>
            </a:r>
          </a:p>
        </p:txBody>
      </p:sp>
      <p:pic>
        <p:nvPicPr>
          <p:cNvPr id="11" name="Content Placeholder 10" descr="En konstnär målar med en pensel.">
            <a:extLst>
              <a:ext uri="{FF2B5EF4-FFF2-40B4-BE49-F238E27FC236}">
                <a16:creationId xmlns:a16="http://schemas.microsoft.com/office/drawing/2014/main" id="{97920D4B-1CB3-13B3-7F8B-CA89F41FA393}"/>
              </a:ext>
            </a:extLst>
          </p:cNvPr>
          <p:cNvPicPr>
            <a:picLocks noGrp="1" noChangeAspect="1"/>
          </p:cNvPicPr>
          <p:nvPr>
            <p:ph idx="1"/>
          </p:nvPr>
        </p:nvPicPr>
        <p:blipFill>
          <a:blip r:embed="rId3"/>
          <a:stretch>
            <a:fillRect/>
          </a:stretch>
        </p:blipFill>
        <p:spPr>
          <a:xfrm>
            <a:off x="1200150" y="365125"/>
            <a:ext cx="8717757" cy="5811838"/>
          </a:xfrm>
        </p:spPr>
      </p:pic>
    </p:spTree>
    <p:extLst>
      <p:ext uri="{BB962C8B-B14F-4D97-AF65-F5344CB8AC3E}">
        <p14:creationId xmlns:p14="http://schemas.microsoft.com/office/powerpoint/2010/main" val="4013923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6B23-0458-EDCC-01AE-C4CDAE3311F2}"/>
              </a:ext>
            </a:extLst>
          </p:cNvPr>
          <p:cNvSpPr>
            <a:spLocks noGrp="1"/>
          </p:cNvSpPr>
          <p:nvPr>
            <p:ph type="ctrTitle"/>
          </p:nvPr>
        </p:nvSpPr>
        <p:spPr/>
        <p:txBody>
          <a:bodyPr/>
          <a:lstStyle/>
          <a:p>
            <a:r>
              <a:rPr lang="sv-SE" dirty="0"/>
              <a:t>Konstnärers arbete </a:t>
            </a:r>
            <a:br>
              <a:rPr lang="sv-SE" dirty="0"/>
            </a:br>
            <a:r>
              <a:rPr lang="sv-SE" dirty="0"/>
              <a:t>och försörjning</a:t>
            </a:r>
          </a:p>
        </p:txBody>
      </p:sp>
      <p:sp>
        <p:nvSpPr>
          <p:cNvPr id="3" name="Subtitle 2">
            <a:extLst>
              <a:ext uri="{FF2B5EF4-FFF2-40B4-BE49-F238E27FC236}">
                <a16:creationId xmlns:a16="http://schemas.microsoft.com/office/drawing/2014/main" id="{49CE0619-EF0F-B5B1-810E-6F11437AFA9B}"/>
              </a:ext>
            </a:extLst>
          </p:cNvPr>
          <p:cNvSpPr>
            <a:spLocks noGrp="1"/>
          </p:cNvSpPr>
          <p:nvPr>
            <p:ph type="subTitle" idx="1"/>
          </p:nvPr>
        </p:nvSpPr>
        <p:spPr/>
        <p:txBody>
          <a:bodyPr/>
          <a:lstStyle/>
          <a:p>
            <a:endParaRPr lang="en-FI"/>
          </a:p>
        </p:txBody>
      </p:sp>
    </p:spTree>
    <p:extLst>
      <p:ext uri="{BB962C8B-B14F-4D97-AF65-F5344CB8AC3E}">
        <p14:creationId xmlns:p14="http://schemas.microsoft.com/office/powerpoint/2010/main" val="3809252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AE6A6-651A-7515-DCF5-4D48F447F00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64021C0-338B-1742-1B00-70CF3BAAFC13}"/>
              </a:ext>
            </a:extLst>
          </p:cNvPr>
          <p:cNvSpPr>
            <a:spLocks noGrp="1"/>
          </p:cNvSpPr>
          <p:nvPr>
            <p:ph type="title"/>
          </p:nvPr>
        </p:nvSpPr>
        <p:spPr/>
        <p:txBody>
          <a:bodyPr/>
          <a:lstStyle/>
          <a:p>
            <a:r>
              <a:rPr lang="sv-SE" dirty="0"/>
              <a:t>Konstnärer får sin försörjning från många olika källor</a:t>
            </a:r>
          </a:p>
        </p:txBody>
      </p:sp>
      <p:sp>
        <p:nvSpPr>
          <p:cNvPr id="3" name="Sisällön paikkamerkki 2">
            <a:extLst>
              <a:ext uri="{FF2B5EF4-FFF2-40B4-BE49-F238E27FC236}">
                <a16:creationId xmlns:a16="http://schemas.microsoft.com/office/drawing/2014/main" id="{E38D50A9-49E1-0F7D-1CE9-71412C3693C2}"/>
              </a:ext>
            </a:extLst>
          </p:cNvPr>
          <p:cNvSpPr>
            <a:spLocks noGrp="1"/>
          </p:cNvSpPr>
          <p:nvPr>
            <p:ph idx="1"/>
          </p:nvPr>
        </p:nvSpPr>
        <p:spPr/>
        <p:txBody>
          <a:bodyPr vert="horz" lIns="91440" tIns="45720" rIns="91440" bIns="45720" rtlCol="0" anchor="t">
            <a:normAutofit/>
          </a:bodyPr>
          <a:lstStyle/>
          <a:p>
            <a:r>
              <a:rPr lang="sv-SE"/>
              <a:t>Konstnärer försörjer sig ofta på flera olika former av inkomster, såsom lönearbete på deltid, försäljning av verk som företagare, stipendiearbete och upphovsrättsersättningar.</a:t>
            </a:r>
          </a:p>
          <a:p>
            <a:r>
              <a:rPr lang="sv-SE">
                <a:latin typeface="Open Sans"/>
                <a:ea typeface="Open Sans"/>
                <a:cs typeface="Open Sans"/>
              </a:rPr>
              <a:t>Nästan alla konstnärer har flera olika ställningar på arbetsmarknaden under året.</a:t>
            </a:r>
          </a:p>
          <a:p>
            <a:r>
              <a:rPr lang="sv-SE"/>
              <a:t>Som de viktigaste inkomstslagen bedömer konstnärerna lön, arbetsstipendium och företagsinkomst. Endast en del av löneinkomsten kommer från konstnärligt arbete.</a:t>
            </a:r>
          </a:p>
          <a:p>
            <a:r>
              <a:rPr lang="sv-SE"/>
              <a:t>Även om många konstnärer har fått arbetsersättningar, arvoden och upphovsrättsersättningar har dessa inkomstslag liten ekonomisk betydelse (den viktigaste inkomstkällan för mindre än 5 %).</a:t>
            </a:r>
          </a:p>
          <a:p>
            <a:endParaRPr lang="fi-FI" dirty="0"/>
          </a:p>
        </p:txBody>
      </p:sp>
      <p:sp>
        <p:nvSpPr>
          <p:cNvPr id="5" name="Tekstiruutu 4">
            <a:extLst>
              <a:ext uri="{FF2B5EF4-FFF2-40B4-BE49-F238E27FC236}">
                <a16:creationId xmlns:a16="http://schemas.microsoft.com/office/drawing/2014/main" id="{FF3FD60F-EFD6-3D16-03AC-7FBBA0B2D8DC}"/>
              </a:ext>
            </a:extLst>
          </p:cNvPr>
          <p:cNvSpPr txBox="1"/>
          <p:nvPr/>
        </p:nvSpPr>
        <p:spPr>
          <a:xfrm>
            <a:off x="1408176" y="6311900"/>
            <a:ext cx="6382512" cy="230832"/>
          </a:xfrm>
          <a:prstGeom prst="rect">
            <a:avLst/>
          </a:prstGeom>
          <a:noFill/>
        </p:spPr>
        <p:txBody>
          <a:bodyPr wrap="square">
            <a:spAutoFit/>
          </a:bodyPr>
          <a:lstStyle/>
          <a:p>
            <a:r>
              <a:rPr lang="sv-SE" sz="900" b="1">
                <a:latin typeface="Open Sans"/>
                <a:ea typeface="Open Sans"/>
                <a:cs typeface="Open Sans"/>
              </a:rPr>
              <a:t>Källa:</a:t>
            </a:r>
            <a:r>
              <a:rPr lang="sv-SE" sz="900">
                <a:latin typeface="Open Sans"/>
                <a:ea typeface="Open Sans"/>
                <a:cs typeface="Open Sans"/>
              </a:rPr>
              <a:t> Konst- och kulturbarometern 2024</a:t>
            </a:r>
          </a:p>
        </p:txBody>
      </p:sp>
    </p:spTree>
    <p:extLst>
      <p:ext uri="{BB962C8B-B14F-4D97-AF65-F5344CB8AC3E}">
        <p14:creationId xmlns:p14="http://schemas.microsoft.com/office/powerpoint/2010/main" val="113078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494CC-36B3-D8A7-E897-47A1E1ECCB9B}"/>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9B4449AF-C7AF-AE28-18F1-9F75EF7099E6}"/>
              </a:ext>
            </a:extLst>
          </p:cNvPr>
          <p:cNvSpPr>
            <a:spLocks noGrp="1"/>
          </p:cNvSpPr>
          <p:nvPr>
            <p:ph type="title"/>
          </p:nvPr>
        </p:nvSpPr>
        <p:spPr>
          <a:xfrm>
            <a:off x="1185160" y="365125"/>
            <a:ext cx="10168640" cy="1325563"/>
          </a:xfrm>
        </p:spPr>
        <p:txBody>
          <a:bodyPr/>
          <a:lstStyle/>
          <a:p>
            <a:r>
              <a:rPr lang="sv-SE"/>
              <a:t>Konstnärers inkomstslag 2023</a:t>
            </a:r>
          </a:p>
        </p:txBody>
      </p:sp>
      <p:sp>
        <p:nvSpPr>
          <p:cNvPr id="9" name="Tekstiruutu 8">
            <a:extLst>
              <a:ext uri="{FF2B5EF4-FFF2-40B4-BE49-F238E27FC236}">
                <a16:creationId xmlns:a16="http://schemas.microsoft.com/office/drawing/2014/main" id="{79C17A3C-8C4A-1070-CFC0-FD9996F99C29}"/>
              </a:ext>
            </a:extLst>
          </p:cNvPr>
          <p:cNvSpPr txBox="1"/>
          <p:nvPr/>
        </p:nvSpPr>
        <p:spPr>
          <a:xfrm>
            <a:off x="1198801" y="6077624"/>
            <a:ext cx="10515600" cy="553998"/>
          </a:xfrm>
          <a:prstGeom prst="rect">
            <a:avLst/>
          </a:prstGeom>
          <a:noFill/>
        </p:spPr>
        <p:txBody>
          <a:bodyPr wrap="square" lIns="0" rtlCol="0">
            <a:spAutoFit/>
          </a:bodyPr>
          <a:lstStyle/>
          <a:p>
            <a:endParaRPr lang="fi-FI" sz="1000" dirty="0">
              <a:latin typeface="Open Sans" panose="020B0606030504020204" pitchFamily="34" charset="0"/>
              <a:ea typeface="Open Sans" panose="020B0606030504020204" pitchFamily="34" charset="0"/>
              <a:cs typeface="Open Sans" panose="020B0606030504020204" pitchFamily="34" charset="0"/>
            </a:endParaRPr>
          </a:p>
          <a:p>
            <a:r>
              <a:rPr lang="sv-SE" sz="1000" dirty="0">
                <a:solidFill>
                  <a:srgbClr val="000000"/>
                </a:solidFill>
                <a:latin typeface="Open Sans" panose="020B0606030504020204" pitchFamily="34" charset="0"/>
                <a:ea typeface="Open Sans"/>
                <a:cs typeface="Open Sans" panose="020B0606030504020204" pitchFamily="34" charset="0"/>
              </a:rPr>
              <a:t>Konstnärerna ombads välja alla inkomstslag som de fått under året. Källa: Konst- och kulturbarometern 2024, figur 3. Dessutom uppgav konstnärerna andra inkomster som stod för mindre än 10 %, bl.a. utkomststöd och föräldradagpenning.</a:t>
            </a:r>
          </a:p>
        </p:txBody>
      </p:sp>
      <p:graphicFrame>
        <p:nvGraphicFramePr>
          <p:cNvPr id="2" name="Sisällön paikkamerkki 7">
            <a:extLst>
              <a:ext uri="{FF2B5EF4-FFF2-40B4-BE49-F238E27FC236}">
                <a16:creationId xmlns:a16="http://schemas.microsoft.com/office/drawing/2014/main" id="{8811CEF8-7FD5-2CCE-C00A-BAFAB45B2E98}"/>
              </a:ext>
            </a:extLst>
          </p:cNvPr>
          <p:cNvGraphicFramePr>
            <a:graphicFrameLocks/>
          </p:cNvGraphicFramePr>
          <p:nvPr>
            <p:extLst>
              <p:ext uri="{D42A27DB-BD31-4B8C-83A1-F6EECF244321}">
                <p14:modId xmlns:p14="http://schemas.microsoft.com/office/powerpoint/2010/main" val="1779283852"/>
              </p:ext>
            </p:extLst>
          </p:nvPr>
        </p:nvGraphicFramePr>
        <p:xfrm>
          <a:off x="1185160" y="1770697"/>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0847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7C6B-D1EC-AE04-722D-C61404F8FD34}"/>
              </a:ext>
            </a:extLst>
          </p:cNvPr>
          <p:cNvSpPr>
            <a:spLocks noGrp="1"/>
          </p:cNvSpPr>
          <p:nvPr>
            <p:ph type="title"/>
          </p:nvPr>
        </p:nvSpPr>
        <p:spPr/>
        <p:txBody>
          <a:bodyPr>
            <a:normAutofit/>
          </a:bodyPr>
          <a:lstStyle/>
          <a:p>
            <a:r>
              <a:rPr lang="sv-SE" dirty="0"/>
              <a:t>Kommunens inverkan på konstnärers inkomstbildning och sysselsättning</a:t>
            </a:r>
          </a:p>
        </p:txBody>
      </p:sp>
      <p:graphicFrame>
        <p:nvGraphicFramePr>
          <p:cNvPr id="23" name="Table 22">
            <a:extLst>
              <a:ext uri="{FF2B5EF4-FFF2-40B4-BE49-F238E27FC236}">
                <a16:creationId xmlns:a16="http://schemas.microsoft.com/office/drawing/2014/main" id="{0CF78833-4C9B-F72F-3222-CE1580C58489}"/>
              </a:ext>
            </a:extLst>
          </p:cNvPr>
          <p:cNvGraphicFramePr>
            <a:graphicFrameLocks noGrp="1"/>
          </p:cNvGraphicFramePr>
          <p:nvPr>
            <p:extLst>
              <p:ext uri="{D42A27DB-BD31-4B8C-83A1-F6EECF244321}">
                <p14:modId xmlns:p14="http://schemas.microsoft.com/office/powerpoint/2010/main" val="3225602940"/>
              </p:ext>
            </p:extLst>
          </p:nvPr>
        </p:nvGraphicFramePr>
        <p:xfrm>
          <a:off x="1200149" y="1529862"/>
          <a:ext cx="10620378" cy="5092187"/>
        </p:xfrm>
        <a:graphic>
          <a:graphicData uri="http://schemas.openxmlformats.org/drawingml/2006/table">
            <a:tbl>
              <a:tblPr firstRow="1" bandRow="1">
                <a:tableStyleId>{5C22544A-7EE6-4342-B048-85BDC9FD1C3A}</a:tableStyleId>
              </a:tblPr>
              <a:tblGrid>
                <a:gridCol w="1770063">
                  <a:extLst>
                    <a:ext uri="{9D8B030D-6E8A-4147-A177-3AD203B41FA5}">
                      <a16:colId xmlns:a16="http://schemas.microsoft.com/office/drawing/2014/main" val="3492982079"/>
                    </a:ext>
                  </a:extLst>
                </a:gridCol>
                <a:gridCol w="1770063">
                  <a:extLst>
                    <a:ext uri="{9D8B030D-6E8A-4147-A177-3AD203B41FA5}">
                      <a16:colId xmlns:a16="http://schemas.microsoft.com/office/drawing/2014/main" val="2676880731"/>
                    </a:ext>
                  </a:extLst>
                </a:gridCol>
                <a:gridCol w="1770063">
                  <a:extLst>
                    <a:ext uri="{9D8B030D-6E8A-4147-A177-3AD203B41FA5}">
                      <a16:colId xmlns:a16="http://schemas.microsoft.com/office/drawing/2014/main" val="1105981724"/>
                    </a:ext>
                  </a:extLst>
                </a:gridCol>
                <a:gridCol w="1770063">
                  <a:extLst>
                    <a:ext uri="{9D8B030D-6E8A-4147-A177-3AD203B41FA5}">
                      <a16:colId xmlns:a16="http://schemas.microsoft.com/office/drawing/2014/main" val="2363652646"/>
                    </a:ext>
                  </a:extLst>
                </a:gridCol>
                <a:gridCol w="1770063">
                  <a:extLst>
                    <a:ext uri="{9D8B030D-6E8A-4147-A177-3AD203B41FA5}">
                      <a16:colId xmlns:a16="http://schemas.microsoft.com/office/drawing/2014/main" val="2658767797"/>
                    </a:ext>
                  </a:extLst>
                </a:gridCol>
                <a:gridCol w="1770063">
                  <a:extLst>
                    <a:ext uri="{9D8B030D-6E8A-4147-A177-3AD203B41FA5}">
                      <a16:colId xmlns:a16="http://schemas.microsoft.com/office/drawing/2014/main" val="3206554907"/>
                    </a:ext>
                  </a:extLst>
                </a:gridCol>
              </a:tblGrid>
              <a:tr h="664897">
                <a:tc gridSpan="5">
                  <a:txBody>
                    <a:bodyPr/>
                    <a:lstStyle/>
                    <a:p>
                      <a:pPr algn="ctr">
                        <a:lnSpc>
                          <a:spcPts val="2000"/>
                        </a:lnSpc>
                      </a:pPr>
                      <a:r>
                        <a:rPr lang="sv-SE" sz="2400" b="0">
                          <a:latin typeface="Open Sans" panose="020B0606030504020204" pitchFamily="34" charset="0"/>
                          <a:ea typeface="Open Sans"/>
                          <a:cs typeface="Open Sans" panose="020B0606030504020204" pitchFamily="34" charset="0"/>
                        </a:rPr>
                        <a:t>Finansiering och stöd från kommunen</a:t>
                      </a:r>
                    </a:p>
                  </a:txBody>
                  <a:tcPr anchor="ctr">
                    <a:lnR w="76200" cap="flat" cmpd="sng" algn="ctr">
                      <a:solidFill>
                        <a:schemeClr val="bg1"/>
                      </a:solidFill>
                      <a:prstDash val="solid"/>
                      <a:round/>
                      <a:headEnd type="none" w="med" len="med"/>
                      <a:tailEnd type="none" w="med" len="med"/>
                    </a:lnR>
                    <a:lnB w="38100" cap="flat" cmpd="sng" algn="ctr">
                      <a:noFill/>
                      <a:prstDash val="sysDot"/>
                      <a:round/>
                      <a:headEnd type="none" w="med" len="med"/>
                      <a:tailEnd type="none" w="med" len="med"/>
                    </a:lnB>
                    <a:solidFill>
                      <a:srgbClr val="E6007E"/>
                    </a:solidFill>
                  </a:tcPr>
                </a:tc>
                <a:tc hMerge="1">
                  <a:txBody>
                    <a:bodyPr/>
                    <a:lstStyle/>
                    <a:p>
                      <a:endParaRPr lang="en-FI"/>
                    </a:p>
                  </a:txBody>
                  <a:tcPr/>
                </a:tc>
                <a:tc hMerge="1">
                  <a:txBody>
                    <a:bodyPr/>
                    <a:lstStyle/>
                    <a:p>
                      <a:endParaRPr lang="en-FI"/>
                    </a:p>
                  </a:txBody>
                  <a:tcPr/>
                </a:tc>
                <a:tc hMerge="1">
                  <a:txBody>
                    <a:bodyPr/>
                    <a:lstStyle/>
                    <a:p>
                      <a:endParaRPr lang="en-FI"/>
                    </a:p>
                  </a:txBody>
                  <a:tcPr/>
                </a:tc>
                <a:tc hMerge="1">
                  <a:txBody>
                    <a:bodyPr/>
                    <a:lstStyle/>
                    <a:p>
                      <a:endParaRPr lang="en-FI"/>
                    </a:p>
                  </a:txBody>
                  <a:tcPr/>
                </a:tc>
                <a:tc rowSpan="3">
                  <a:txBody>
                    <a:bodyPr/>
                    <a:lstStyle/>
                    <a:p>
                      <a:pPr algn="ctr">
                        <a:lnSpc>
                          <a:spcPts val="2000"/>
                        </a:lnSpc>
                      </a:pPr>
                      <a:r>
                        <a:rPr lang="sv-SE" sz="2000" b="0" dirty="0">
                          <a:latin typeface="Open Sans" panose="020B0606030504020204" pitchFamily="34" charset="0"/>
                          <a:ea typeface="Open Sans"/>
                          <a:cs typeface="Open Sans" panose="020B0606030504020204" pitchFamily="34" charset="0"/>
                        </a:rPr>
                        <a:t>Syssel-sättnings-områdenas tjänster</a:t>
                      </a:r>
                    </a:p>
                  </a:txBody>
                  <a:tcPr anchor="ctr">
                    <a:lnL w="76200" cap="flat" cmpd="sng" algn="ctr">
                      <a:solidFill>
                        <a:schemeClr val="bg1"/>
                      </a:solidFill>
                      <a:prstDash val="solid"/>
                      <a:round/>
                      <a:headEnd type="none" w="med" len="med"/>
                      <a:tailEnd type="none" w="med" len="med"/>
                    </a:lnL>
                    <a:lnB w="12700" cmpd="sng">
                      <a:noFill/>
                    </a:lnB>
                    <a:solidFill>
                      <a:schemeClr val="bg2">
                        <a:lumMod val="50000"/>
                      </a:schemeClr>
                    </a:solidFill>
                  </a:tcPr>
                </a:tc>
                <a:extLst>
                  <a:ext uri="{0D108BD9-81ED-4DB2-BD59-A6C34878D82A}">
                    <a16:rowId xmlns:a16="http://schemas.microsoft.com/office/drawing/2014/main" val="3878473374"/>
                  </a:ext>
                </a:extLst>
              </a:tr>
              <a:tr h="664897">
                <a:tc gridSpan="2">
                  <a:txBody>
                    <a:bodyPr/>
                    <a:lstStyle/>
                    <a:p>
                      <a:pPr algn="ctr">
                        <a:lnSpc>
                          <a:spcPts val="1400"/>
                        </a:lnSpc>
                      </a:pPr>
                      <a:r>
                        <a:rPr lang="sv-SE">
                          <a:solidFill>
                            <a:schemeClr val="bg1"/>
                          </a:solidFill>
                          <a:latin typeface="Open Sans" panose="020B0606030504020204" pitchFamily="34" charset="0"/>
                          <a:ea typeface="Open Sans"/>
                          <a:cs typeface="Open Sans" panose="020B0606030504020204" pitchFamily="34" charset="0"/>
                        </a:rPr>
                        <a:t>Indirekt stöd</a:t>
                      </a:r>
                      <a:br>
                        <a:rPr lang="sv-SE">
                          <a:solidFill>
                            <a:schemeClr val="bg1"/>
                          </a:solidFill>
                          <a:latin typeface="Open Sans" panose="020B0606030504020204" pitchFamily="34" charset="0"/>
                          <a:ea typeface="Open Sans"/>
                          <a:cs typeface="Open Sans" panose="020B0606030504020204" pitchFamily="34" charset="0"/>
                        </a:rPr>
                      </a:br>
                      <a:r>
                        <a:rPr lang="sv-SE" sz="1200">
                          <a:solidFill>
                            <a:schemeClr val="bg1"/>
                          </a:solidFill>
                          <a:latin typeface="Open Sans" panose="020B0606030504020204" pitchFamily="34" charset="0"/>
                          <a:ea typeface="Open Sans"/>
                          <a:cs typeface="Open Sans" panose="020B0606030504020204" pitchFamily="34" charset="0"/>
                        </a:rPr>
                        <a:t>• Understöd, lokaler, samarbete</a:t>
                      </a:r>
                    </a:p>
                  </a:txBody>
                  <a:tcPr marT="216000">
                    <a:lnR w="38100" cap="flat" cmpd="sng" algn="ctr">
                      <a:solidFill>
                        <a:schemeClr val="bg1"/>
                      </a:solidFill>
                      <a:prstDash val="sysDot"/>
                      <a:round/>
                      <a:headEnd type="none" w="med" len="med"/>
                      <a:tailEnd type="none" w="med" len="med"/>
                    </a:lnR>
                    <a:lnT w="38100" cap="flat" cmpd="sng" algn="ctr">
                      <a:noFill/>
                      <a:prstDash val="sysDot"/>
                      <a:round/>
                      <a:headEnd type="none" w="med" len="med"/>
                      <a:tailEnd type="none" w="med" len="med"/>
                    </a:lnT>
                    <a:lnB w="12700" cmpd="sng">
                      <a:noFill/>
                    </a:lnB>
                    <a:solidFill>
                      <a:srgbClr val="EB3370"/>
                    </a:solidFill>
                  </a:tcPr>
                </a:tc>
                <a:tc hMerge="1">
                  <a:txBody>
                    <a:bodyPr/>
                    <a:lstStyle/>
                    <a:p>
                      <a:endParaRPr lang="en-FI"/>
                    </a:p>
                  </a:txBody>
                  <a:tcPr/>
                </a:tc>
                <a:tc rowSpan="2">
                  <a:txBody>
                    <a:bodyPr/>
                    <a:lstStyle/>
                    <a:p>
                      <a:pPr algn="ctr">
                        <a:lnSpc>
                          <a:spcPts val="2000"/>
                        </a:lnSpc>
                      </a:pPr>
                      <a:r>
                        <a:rPr lang="sv-SE" sz="2000" dirty="0">
                          <a:solidFill>
                            <a:schemeClr val="bg1"/>
                          </a:solidFill>
                          <a:latin typeface="Open Sans" panose="020B0606030504020204" pitchFamily="34" charset="0"/>
                          <a:ea typeface="Open Sans"/>
                          <a:cs typeface="Open Sans" panose="020B0606030504020204" pitchFamily="34" charset="0"/>
                        </a:rPr>
                        <a:t>Direkt stöd</a:t>
                      </a:r>
                    </a:p>
                  </a:txBody>
                  <a:tcPr marT="216000">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mpd="sng">
                      <a:noFill/>
                    </a:lnT>
                    <a:lnB w="12700" cmpd="sng">
                      <a:noFill/>
                    </a:lnB>
                    <a:solidFill>
                      <a:srgbClr val="EB3370"/>
                    </a:solidFill>
                  </a:tcPr>
                </a:tc>
                <a:tc gridSpan="2">
                  <a:txBody>
                    <a:bodyPr/>
                    <a:lstStyle/>
                    <a:p>
                      <a:pPr algn="ctr">
                        <a:lnSpc>
                          <a:spcPts val="2000"/>
                        </a:lnSpc>
                      </a:pPr>
                      <a:r>
                        <a:rPr lang="sv-SE" sz="2000" dirty="0">
                          <a:solidFill>
                            <a:schemeClr val="bg1"/>
                          </a:solidFill>
                          <a:latin typeface="Open Sans" panose="020B0606030504020204" pitchFamily="34" charset="0"/>
                          <a:ea typeface="Open Sans"/>
                          <a:cs typeface="Open Sans" panose="020B0606030504020204" pitchFamily="34" charset="0"/>
                        </a:rPr>
                        <a:t>Kommunens produktion </a:t>
                      </a:r>
                      <a:br>
                        <a:rPr lang="sv-SE" sz="2000" dirty="0">
                          <a:solidFill>
                            <a:schemeClr val="bg1"/>
                          </a:solidFill>
                          <a:latin typeface="Open Sans" panose="020B0606030504020204" pitchFamily="34" charset="0"/>
                          <a:ea typeface="Open Sans"/>
                          <a:cs typeface="Open Sans" panose="020B0606030504020204" pitchFamily="34" charset="0"/>
                        </a:rPr>
                      </a:br>
                      <a:r>
                        <a:rPr lang="sv-SE" sz="2000" dirty="0">
                          <a:solidFill>
                            <a:schemeClr val="bg1"/>
                          </a:solidFill>
                          <a:latin typeface="Open Sans" panose="020B0606030504020204" pitchFamily="34" charset="0"/>
                          <a:ea typeface="Open Sans"/>
                          <a:cs typeface="Open Sans" panose="020B0606030504020204" pitchFamily="34" charset="0"/>
                        </a:rPr>
                        <a:t>av tjänster</a:t>
                      </a:r>
                    </a:p>
                  </a:txBody>
                  <a:tcPr marT="216000">
                    <a:lnL w="38100" cap="flat" cmpd="sng" algn="ctr">
                      <a:solidFill>
                        <a:schemeClr val="bg1"/>
                      </a:solidFill>
                      <a:prstDash val="sysDot"/>
                      <a:round/>
                      <a:headEnd type="none" w="med" len="med"/>
                      <a:tailEnd type="none" w="med" len="med"/>
                    </a:lnL>
                    <a:lnR w="76200" cap="flat" cmpd="sng" algn="ctr">
                      <a:solidFill>
                        <a:schemeClr val="bg1"/>
                      </a:solidFill>
                      <a:prstDash val="solid"/>
                      <a:round/>
                      <a:headEnd type="none" w="med" len="med"/>
                      <a:tailEnd type="none" w="med" len="med"/>
                    </a:lnR>
                    <a:lnT w="38100" cmpd="sng">
                      <a:noFill/>
                    </a:lnT>
                    <a:lnB w="38100" cap="flat" cmpd="sng" algn="ctr">
                      <a:noFill/>
                      <a:prstDash val="sysDot"/>
                      <a:round/>
                      <a:headEnd type="none" w="med" len="med"/>
                      <a:tailEnd type="none" w="med" len="med"/>
                    </a:lnB>
                    <a:solidFill>
                      <a:srgbClr val="EB3370"/>
                    </a:solidFill>
                  </a:tcPr>
                </a:tc>
                <a:tc hMerge="1">
                  <a:txBody>
                    <a:bodyPr/>
                    <a:lstStyle/>
                    <a:p>
                      <a:endParaRPr lang="en-FI"/>
                    </a:p>
                  </a:txBody>
                  <a:tcPr/>
                </a:tc>
                <a:tc vMerge="1">
                  <a:txBody>
                    <a:bodyPr/>
                    <a:lstStyle/>
                    <a:p>
                      <a:pPr algn="l" rtl="0">
                        <a:lnSpc>
                          <a:spcPts val="2000"/>
                        </a:lnSpc>
                      </a:pPr>
                      <a:endParaRPr lang="en-FI" sz="22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76200" cap="flat" cmpd="sng" algn="ctr">
                      <a:solidFill>
                        <a:schemeClr val="bg1"/>
                      </a:solidFill>
                      <a:prstDash val="solid"/>
                      <a:round/>
                      <a:headEnd type="none" w="med" len="med"/>
                      <a:tailEnd type="none" w="med" len="med"/>
                    </a:lnL>
                    <a:lnT w="38100" cmpd="sng">
                      <a:noFill/>
                    </a:lnT>
                    <a:lnB w="12700" cmpd="sng">
                      <a:noFill/>
                    </a:lnB>
                    <a:gradFill>
                      <a:gsLst>
                        <a:gs pos="0">
                          <a:srgbClr val="E6007E"/>
                        </a:gs>
                        <a:gs pos="100000">
                          <a:srgbClr val="F49D55"/>
                        </a:gs>
                      </a:gsLst>
                      <a:lin ang="5400000" scaled="1"/>
                    </a:gradFill>
                  </a:tcPr>
                </a:tc>
                <a:extLst>
                  <a:ext uri="{0D108BD9-81ED-4DB2-BD59-A6C34878D82A}">
                    <a16:rowId xmlns:a16="http://schemas.microsoft.com/office/drawing/2014/main" val="726304909"/>
                  </a:ext>
                </a:extLst>
              </a:tr>
              <a:tr h="680420">
                <a:tc>
                  <a:txBody>
                    <a:bodyPr/>
                    <a:lstStyle/>
                    <a:p>
                      <a:pPr algn="ctr">
                        <a:lnSpc>
                          <a:spcPts val="1200"/>
                        </a:lnSpc>
                      </a:pPr>
                      <a:r>
                        <a:rPr lang="sv-SE" sz="1400" dirty="0">
                          <a:solidFill>
                            <a:schemeClr val="bg1"/>
                          </a:solidFill>
                          <a:latin typeface="Open Sans" panose="020B0606030504020204" pitchFamily="34" charset="0"/>
                          <a:ea typeface="Open Sans"/>
                          <a:cs typeface="Open Sans" panose="020B0606030504020204" pitchFamily="34" charset="0"/>
                        </a:rPr>
                        <a:t>Evenemang </a:t>
                      </a:r>
                    </a:p>
                    <a:p>
                      <a:pPr algn="ctr">
                        <a:lnSpc>
                          <a:spcPts val="1200"/>
                        </a:lnSpc>
                      </a:pPr>
                      <a:r>
                        <a:rPr lang="sv-SE" sz="1400" dirty="0">
                          <a:solidFill>
                            <a:schemeClr val="bg1"/>
                          </a:solidFill>
                          <a:latin typeface="Open Sans" panose="020B0606030504020204" pitchFamily="34" charset="0"/>
                          <a:ea typeface="Open Sans"/>
                          <a:cs typeface="Open Sans" panose="020B0606030504020204" pitchFamily="34" charset="0"/>
                        </a:rPr>
                        <a:t>och festivaler</a:t>
                      </a:r>
                    </a:p>
                  </a:txBody>
                  <a:tcPr anchor="ctr">
                    <a:lnR w="38100" cap="flat" cmpd="sng" algn="ctr">
                      <a:solidFill>
                        <a:schemeClr val="bg1"/>
                      </a:solidFill>
                      <a:prstDash val="sysDot"/>
                      <a:round/>
                      <a:headEnd type="none" w="med" len="med"/>
                      <a:tailEnd type="none" w="med" len="med"/>
                    </a:lnR>
                    <a:lnT w="12700" cmpd="sng">
                      <a:noFill/>
                    </a:lnT>
                    <a:lnB w="12700" cmpd="sng">
                      <a:noFill/>
                    </a:lnB>
                    <a:solidFill>
                      <a:srgbClr val="F06962"/>
                    </a:solidFill>
                  </a:tcPr>
                </a:tc>
                <a:tc>
                  <a:txBody>
                    <a:bodyPr/>
                    <a:lstStyle/>
                    <a:p>
                      <a:pPr algn="ctr">
                        <a:lnSpc>
                          <a:spcPts val="1200"/>
                        </a:lnSpc>
                      </a:pPr>
                      <a:r>
                        <a:rPr lang="sv-SE" sz="1400">
                          <a:solidFill>
                            <a:schemeClr val="bg1"/>
                          </a:solidFill>
                          <a:latin typeface="Open Sans" panose="020B0606030504020204" pitchFamily="34" charset="0"/>
                          <a:ea typeface="Open Sans"/>
                          <a:cs typeface="Open Sans" panose="020B0606030504020204" pitchFamily="34" charset="0"/>
                        </a:rPr>
                        <a:t>Organisationer</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12700" cmpd="sng">
                      <a:noFill/>
                    </a:lnT>
                    <a:lnB w="12700" cmpd="sng">
                      <a:noFill/>
                    </a:lnB>
                    <a:solidFill>
                      <a:srgbClr val="F06962"/>
                    </a:solidFill>
                  </a:tcPr>
                </a:tc>
                <a:tc vMerge="1">
                  <a:txBody>
                    <a:bodyPr/>
                    <a:lstStyle/>
                    <a:p>
                      <a:pPr algn="l" rtl="0">
                        <a:lnSpc>
                          <a:spcPts val="1600"/>
                        </a:lnSpc>
                      </a:pPr>
                      <a:endParaRPr lang="en-FI" sz="18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T w="12700" cmpd="sng">
                      <a:noFill/>
                    </a:lnT>
                    <a:lnB w="12700" cmpd="sng">
                      <a:noFill/>
                    </a:lnB>
                    <a:solidFill>
                      <a:srgbClr val="F06962"/>
                    </a:solidFill>
                  </a:tcPr>
                </a:tc>
                <a:tc>
                  <a:txBody>
                    <a:bodyPr/>
                    <a:lstStyle/>
                    <a:p>
                      <a:pPr algn="ctr">
                        <a:lnSpc>
                          <a:spcPts val="1200"/>
                        </a:lnSpc>
                      </a:pPr>
                      <a:r>
                        <a:rPr lang="sv-SE">
                          <a:solidFill>
                            <a:schemeClr val="bg1"/>
                          </a:solidFill>
                          <a:latin typeface="Open Sans" panose="020B0606030504020204" pitchFamily="34" charset="0"/>
                          <a:ea typeface="Open Sans"/>
                          <a:cs typeface="Open Sans" panose="020B0606030504020204" pitchFamily="34" charset="0"/>
                        </a:rPr>
                        <a:t>Institutioner som får statsandelar</a:t>
                      </a:r>
                      <a:br>
                        <a:rPr lang="sv-SE">
                          <a:solidFill>
                            <a:schemeClr val="bg1"/>
                          </a:solidFill>
                          <a:latin typeface="Open Sans" panose="020B0606030504020204" pitchFamily="34" charset="0"/>
                          <a:ea typeface="Open Sans"/>
                          <a:cs typeface="Open Sans" panose="020B0606030504020204" pitchFamily="34" charset="0"/>
                        </a:rPr>
                      </a:br>
                      <a:r>
                        <a:rPr lang="sv-SE" sz="1200">
                          <a:solidFill>
                            <a:schemeClr val="bg1"/>
                          </a:solidFill>
                          <a:latin typeface="Open Sans" panose="020B0606030504020204" pitchFamily="34" charset="0"/>
                          <a:ea typeface="Open Sans"/>
                          <a:cs typeface="Open Sans" panose="020B0606030504020204" pitchFamily="34" charset="0"/>
                        </a:rPr>
                        <a:t>• Teatrar, orkestrar, museer</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sysDot"/>
                      <a:round/>
                      <a:headEnd type="none" w="med" len="med"/>
                      <a:tailEnd type="none" w="med" len="med"/>
                    </a:lnT>
                    <a:lnB w="12700" cmpd="sng">
                      <a:noFill/>
                    </a:lnB>
                    <a:solidFill>
                      <a:srgbClr val="F06962"/>
                    </a:solidFill>
                  </a:tcPr>
                </a:tc>
                <a:tc>
                  <a:txBody>
                    <a:bodyPr/>
                    <a:lstStyle/>
                    <a:p>
                      <a:pPr algn="ctr">
                        <a:lnSpc>
                          <a:spcPts val="1200"/>
                        </a:lnSpc>
                      </a:pPr>
                      <a:r>
                        <a:rPr lang="sv-SE" sz="1400" dirty="0">
                          <a:solidFill>
                            <a:schemeClr val="bg1"/>
                          </a:solidFill>
                          <a:latin typeface="Open Sans" panose="020B0606030504020204" pitchFamily="34" charset="0"/>
                          <a:ea typeface="Open Sans"/>
                          <a:cs typeface="Open Sans" panose="020B0606030504020204" pitchFamily="34" charset="0"/>
                        </a:rPr>
                        <a:t>Arbete som kommunen beställer av konstnärer</a:t>
                      </a:r>
                    </a:p>
                  </a:txBody>
                  <a:tcPr anchor="ctr">
                    <a:lnL w="38100" cap="flat" cmpd="sng" algn="ctr">
                      <a:solidFill>
                        <a:schemeClr val="bg1"/>
                      </a:solidFill>
                      <a:prstDash val="sysDot"/>
                      <a:round/>
                      <a:headEnd type="none" w="med" len="med"/>
                      <a:tailEnd type="none" w="med" len="med"/>
                    </a:lnL>
                    <a:lnR w="76200" cap="flat" cmpd="sng" algn="ctr">
                      <a:solidFill>
                        <a:schemeClr val="bg1"/>
                      </a:solidFill>
                      <a:prstDash val="solid"/>
                      <a:round/>
                      <a:headEnd type="none" w="med" len="med"/>
                      <a:tailEnd type="none" w="med" len="med"/>
                    </a:lnR>
                    <a:lnT w="38100" cap="flat" cmpd="sng" algn="ctr">
                      <a:noFill/>
                      <a:prstDash val="sysDot"/>
                      <a:round/>
                      <a:headEnd type="none" w="med" len="med"/>
                      <a:tailEnd type="none" w="med" len="med"/>
                    </a:lnT>
                    <a:lnB w="12700" cmpd="sng">
                      <a:noFill/>
                    </a:lnB>
                    <a:solidFill>
                      <a:srgbClr val="F06962"/>
                    </a:solidFill>
                  </a:tcPr>
                </a:tc>
                <a:tc vMerge="1">
                  <a:txBody>
                    <a:bodyPr/>
                    <a:lstStyle/>
                    <a:p>
                      <a:pPr algn="l" rtl="0">
                        <a:lnSpc>
                          <a:spcPts val="1600"/>
                        </a:lnSpc>
                      </a:pPr>
                      <a:endParaRPr lang="en-FI" sz="18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lnL w="76200" cap="flat" cmpd="sng" algn="ctr">
                      <a:solidFill>
                        <a:schemeClr val="bg1"/>
                      </a:solidFill>
                      <a:prstDash val="solid"/>
                      <a:round/>
                      <a:headEnd type="none" w="med" len="med"/>
                      <a:tailEnd type="none" w="med" len="med"/>
                    </a:lnL>
                    <a:lnT w="12700" cmpd="sng">
                      <a:noFill/>
                    </a:lnT>
                    <a:lnB w="12700" cmpd="sng">
                      <a:noFill/>
                    </a:lnB>
                    <a:solidFill>
                      <a:srgbClr val="F06962"/>
                    </a:solidFill>
                  </a:tcPr>
                </a:tc>
                <a:extLst>
                  <a:ext uri="{0D108BD9-81ED-4DB2-BD59-A6C34878D82A}">
                    <a16:rowId xmlns:a16="http://schemas.microsoft.com/office/drawing/2014/main" val="2998022245"/>
                  </a:ext>
                </a:extLst>
              </a:tr>
              <a:tr h="2135867">
                <a:tc>
                  <a:txBody>
                    <a:bodyPr/>
                    <a:lstStyle/>
                    <a:p>
                      <a:pPr marL="93663" indent="-93663"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Sysselsättning: framförande och produktion av konst </a:t>
                      </a:r>
                    </a:p>
                    <a:p>
                      <a:pPr marL="93663" indent="-93663"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Upphovsrätts-ersättningar</a:t>
                      </a:r>
                    </a:p>
                  </a:txBody>
                  <a:tcPr>
                    <a:lnR w="38100" cap="flat" cmpd="sng" algn="ctr">
                      <a:solidFill>
                        <a:schemeClr val="bg1"/>
                      </a:solidFill>
                      <a:prstDash val="sysDot"/>
                      <a:round/>
                      <a:headEnd type="none" w="med" len="med"/>
                      <a:tailEnd type="none" w="med" len="med"/>
                    </a:lnR>
                    <a:lnT w="12700" cmpd="sng">
                      <a:noFill/>
                    </a:lnT>
                    <a:lnB w="76200" cap="flat" cmpd="sng" algn="ctr">
                      <a:noFill/>
                      <a:prstDash val="solid"/>
                      <a:round/>
                      <a:headEnd type="none" w="med" len="med"/>
                      <a:tailEnd type="none" w="med" len="med"/>
                    </a:lnB>
                    <a:solidFill>
                      <a:srgbClr val="F49D55"/>
                    </a:solidFill>
                  </a:tcPr>
                </a:tc>
                <a:tc>
                  <a:txBody>
                    <a:bodyPr/>
                    <a:lstStyle/>
                    <a:p>
                      <a:pPr marL="93663" indent="-93663"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Sysselsättning: konstnärliga produktioner </a:t>
                      </a:r>
                    </a:p>
                    <a:p>
                      <a:pPr marL="98425" lvl="1" indent="-88900"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Sysselsättning: </a:t>
                      </a:r>
                      <a:br>
                        <a:rPr lang="sv-SE" sz="1100" dirty="0">
                          <a:latin typeface="Open Sans" panose="020B0606030504020204" pitchFamily="34" charset="0"/>
                          <a:ea typeface="Open Sans"/>
                          <a:cs typeface="Open Sans" panose="020B0606030504020204" pitchFamily="34" charset="0"/>
                        </a:rPr>
                      </a:br>
                      <a:r>
                        <a:rPr lang="sv-SE" sz="1100" dirty="0">
                          <a:latin typeface="Open Sans" panose="020B0606030504020204" pitchFamily="34" charset="0"/>
                          <a:ea typeface="Open Sans"/>
                          <a:cs typeface="Open Sans" panose="020B0606030504020204" pitchFamily="34" charset="0"/>
                        </a:rPr>
                        <a:t>annat arbete </a:t>
                      </a:r>
                    </a:p>
                    <a:p>
                      <a:pPr marL="98425" lvl="1" indent="-88900"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Arbetsförmedling </a:t>
                      </a:r>
                    </a:p>
                    <a:p>
                      <a:pPr marL="93663" indent="-93663"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Försäljning av verk</a:t>
                      </a:r>
                    </a:p>
                    <a:p>
                      <a:pPr marL="93663" indent="-93663"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Möjligheter att framföra verk </a:t>
                      </a:r>
                    </a:p>
                    <a:p>
                      <a:pPr marL="93663" indent="-93663"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Upphovsrätts-ersättningar</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12700" cmpd="sng">
                      <a:noFill/>
                    </a:lnT>
                    <a:lnB w="76200" cap="flat" cmpd="sng" algn="ctr">
                      <a:noFill/>
                      <a:prstDash val="solid"/>
                      <a:round/>
                      <a:headEnd type="none" w="med" len="med"/>
                      <a:tailEnd type="none" w="med" len="med"/>
                    </a:lnB>
                    <a:solidFill>
                      <a:srgbClr val="F49D55"/>
                    </a:solidFill>
                  </a:tcPr>
                </a:tc>
                <a:tc>
                  <a:txBody>
                    <a:bodyPr/>
                    <a:lstStyle/>
                    <a:p>
                      <a:pPr marL="93663" indent="-93663"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Bidrag och stipendier</a:t>
                      </a:r>
                    </a:p>
                    <a:p>
                      <a:pPr marL="93663" indent="-93663"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Hyreskompenserade arbets- och föreställningslokaler</a:t>
                      </a:r>
                    </a:p>
                    <a:p>
                      <a:pPr marL="93663" indent="-93663"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Residens</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12700" cmpd="sng">
                      <a:noFill/>
                    </a:lnT>
                    <a:lnB w="76200" cap="flat" cmpd="sng" algn="ctr">
                      <a:noFill/>
                      <a:prstDash val="solid"/>
                      <a:round/>
                      <a:headEnd type="none" w="med" len="med"/>
                      <a:tailEnd type="none" w="med" len="med"/>
                    </a:lnB>
                    <a:solidFill>
                      <a:srgbClr val="F49D55"/>
                    </a:solidFill>
                  </a:tcPr>
                </a:tc>
                <a:tc>
                  <a:txBody>
                    <a:bodyPr/>
                    <a:lstStyle/>
                    <a:p>
                      <a:pPr marL="93663" indent="-93663" algn="l">
                        <a:lnSpc>
                          <a:spcPts val="1200"/>
                        </a:lnSpc>
                        <a:buFont typeface="Arial" panose="020B0604020202020204" pitchFamily="34" charset="0"/>
                        <a:buChar char="•"/>
                        <a:tabLst/>
                      </a:pPr>
                      <a:r>
                        <a:rPr lang="sv-SE" sz="1100">
                          <a:latin typeface="Open Sans" panose="020B0606030504020204" pitchFamily="34" charset="0"/>
                          <a:ea typeface="Open Sans"/>
                          <a:cs typeface="Open Sans" panose="020B0606030504020204" pitchFamily="34" charset="0"/>
                        </a:rPr>
                        <a:t>Sysselsättning: framförande och produktion av konst</a:t>
                      </a:r>
                    </a:p>
                    <a:p>
                      <a:pPr marL="93663" indent="-93663" algn="l">
                        <a:lnSpc>
                          <a:spcPts val="1200"/>
                        </a:lnSpc>
                        <a:buFont typeface="Arial" panose="020B0604020202020204" pitchFamily="34" charset="0"/>
                        <a:buChar char="•"/>
                        <a:tabLst/>
                      </a:pPr>
                      <a:r>
                        <a:rPr lang="sv-SE" sz="1100">
                          <a:latin typeface="Open Sans" panose="020B0606030504020204" pitchFamily="34" charset="0"/>
                          <a:ea typeface="Open Sans"/>
                          <a:cs typeface="Open Sans" panose="020B0606030504020204" pitchFamily="34" charset="0"/>
                        </a:rPr>
                        <a:t>Förvärv av verk</a:t>
                      </a:r>
                    </a:p>
                    <a:p>
                      <a:pPr marL="98425" lvl="0" indent="-88900" algn="l">
                        <a:lnSpc>
                          <a:spcPts val="1200"/>
                        </a:lnSpc>
                        <a:buFont typeface="Arial" panose="020B0604020202020204" pitchFamily="34" charset="0"/>
                        <a:buChar char="•"/>
                        <a:tabLst/>
                      </a:pPr>
                      <a:r>
                        <a:rPr lang="sv-SE" sz="1100">
                          <a:latin typeface="Open Sans" panose="020B0606030504020204" pitchFamily="34" charset="0"/>
                          <a:ea typeface="Open Sans"/>
                          <a:cs typeface="Open Sans" panose="020B0606030504020204" pitchFamily="34" charset="0"/>
                        </a:rPr>
                        <a:t>Upphovsrätts-</a:t>
                      </a:r>
                      <a:br>
                        <a:rPr lang="sv-SE" sz="1100">
                          <a:latin typeface="Open Sans" panose="020B0606030504020204" pitchFamily="34" charset="0"/>
                          <a:ea typeface="Open Sans"/>
                          <a:cs typeface="Open Sans" panose="020B0606030504020204" pitchFamily="34" charset="0"/>
                        </a:rPr>
                      </a:br>
                      <a:r>
                        <a:rPr lang="sv-SE" sz="1100">
                          <a:latin typeface="Open Sans" panose="020B0606030504020204" pitchFamily="34" charset="0"/>
                          <a:ea typeface="Open Sans"/>
                          <a:cs typeface="Open Sans" panose="020B0606030504020204" pitchFamily="34" charset="0"/>
                        </a:rPr>
                        <a:t>ersättningar</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12700" cmpd="sng">
                      <a:noFill/>
                    </a:lnT>
                    <a:lnB w="76200" cap="flat" cmpd="sng" algn="ctr">
                      <a:noFill/>
                      <a:prstDash val="solid"/>
                      <a:round/>
                      <a:headEnd type="none" w="med" len="med"/>
                      <a:tailEnd type="none" w="med" len="med"/>
                    </a:lnB>
                    <a:solidFill>
                      <a:srgbClr val="F49D55"/>
                    </a:solidFill>
                  </a:tcPr>
                </a:tc>
                <a:tc>
                  <a:txBody>
                    <a:bodyPr/>
                    <a:lstStyle/>
                    <a:p>
                      <a:pPr marL="93663" indent="-93663"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Förvärv av verk</a:t>
                      </a:r>
                      <a:br>
                        <a:rPr lang="sv-SE" sz="1100" dirty="0">
                          <a:latin typeface="Open Sans" panose="020B0606030504020204" pitchFamily="34" charset="0"/>
                          <a:ea typeface="Open Sans"/>
                          <a:cs typeface="Open Sans" panose="020B0606030504020204" pitchFamily="34" charset="0"/>
                        </a:rPr>
                      </a:br>
                      <a:r>
                        <a:rPr lang="sv-SE" sz="1100" dirty="0">
                          <a:latin typeface="Open Sans" panose="020B0606030504020204" pitchFamily="34" charset="0"/>
                          <a:ea typeface="Open Sans"/>
                          <a:cs typeface="Open Sans" panose="020B0606030504020204" pitchFamily="34" charset="0"/>
                        </a:rPr>
                        <a:t>och offentlig konst</a:t>
                      </a:r>
                    </a:p>
                    <a:p>
                      <a:pPr marL="93663" indent="-93663"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Sysselsättning: framförande och produktion av konst</a:t>
                      </a:r>
                    </a:p>
                    <a:p>
                      <a:pPr marL="93663" indent="-93663"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Undervisnings- och guidetjänster</a:t>
                      </a:r>
                    </a:p>
                    <a:p>
                      <a:pPr marL="93663" indent="-93663"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Experttjänster</a:t>
                      </a:r>
                    </a:p>
                    <a:p>
                      <a:pPr marL="93663" indent="-93663" algn="l">
                        <a:lnSpc>
                          <a:spcPts val="1200"/>
                        </a:lnSpc>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Upphovsrätts-ersättningar</a:t>
                      </a:r>
                    </a:p>
                  </a:txBody>
                  <a:tcPr>
                    <a:lnL w="38100" cap="flat" cmpd="sng" algn="ctr">
                      <a:solidFill>
                        <a:schemeClr val="bg1"/>
                      </a:solidFill>
                      <a:prstDash val="sysDot"/>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noFill/>
                      <a:prstDash val="solid"/>
                      <a:round/>
                      <a:headEnd type="none" w="med" len="med"/>
                      <a:tailEnd type="none" w="med" len="med"/>
                    </a:lnB>
                    <a:solidFill>
                      <a:srgbClr val="F49D55"/>
                    </a:solidFill>
                  </a:tcPr>
                </a:tc>
                <a:tc>
                  <a:txBody>
                    <a:bodyPr/>
                    <a:lstStyle/>
                    <a:p>
                      <a:pPr marL="93663" indent="-93663">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Arbetsförmedling</a:t>
                      </a:r>
                    </a:p>
                    <a:p>
                      <a:pPr marL="93663" indent="-93663">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Sysselsättningsstöd</a:t>
                      </a:r>
                    </a:p>
                    <a:p>
                      <a:pPr marL="98425" lvl="0" indent="-88900">
                        <a:buFont typeface="Arial" panose="020B0604020202020204" pitchFamily="34" charset="0"/>
                        <a:buChar char="•"/>
                        <a:tabLst/>
                      </a:pPr>
                      <a:r>
                        <a:rPr lang="sv-SE" sz="1100" dirty="0">
                          <a:latin typeface="Open Sans" panose="020B0606030504020204" pitchFamily="34" charset="0"/>
                          <a:ea typeface="Open Sans"/>
                          <a:cs typeface="Open Sans" panose="020B0606030504020204" pitchFamily="34" charset="0"/>
                        </a:rPr>
                        <a:t>Företagsstöd / startbidrag</a:t>
                      </a:r>
                    </a:p>
                  </a:txBody>
                  <a:tcPr>
                    <a:lnL w="76200" cap="flat" cmpd="sng" algn="ctr">
                      <a:solidFill>
                        <a:schemeClr val="bg1"/>
                      </a:solidFill>
                      <a:prstDash val="solid"/>
                      <a:round/>
                      <a:headEnd type="none" w="med" len="med"/>
                      <a:tailEnd type="none" w="med" len="med"/>
                    </a:lnL>
                    <a:lnT w="12700" cmpd="sng">
                      <a:noFill/>
                    </a:lnT>
                    <a:lnB w="76200" cap="flat" cmpd="sng" algn="ctr">
                      <a:no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0507789"/>
                  </a:ext>
                </a:extLst>
              </a:tr>
              <a:tr h="664897">
                <a:tc gridSpan="6">
                  <a:txBody>
                    <a:bodyPr/>
                    <a:lstStyle/>
                    <a:p>
                      <a:pPr algn="ctr">
                        <a:lnSpc>
                          <a:spcPts val="2200"/>
                        </a:lnSpc>
                      </a:pPr>
                      <a:r>
                        <a:rPr lang="sv-SE" sz="2400" dirty="0">
                          <a:latin typeface="Open Sans" panose="020B0606030504020204" pitchFamily="34" charset="0"/>
                          <a:ea typeface="Open Sans"/>
                          <a:cs typeface="Open Sans" panose="020B0606030504020204" pitchFamily="34" charset="0"/>
                        </a:rPr>
                        <a:t>Konstnärer</a:t>
                      </a:r>
                    </a:p>
                  </a:txBody>
                  <a:tcPr anchor="ctr">
                    <a:lnT w="76200" cap="flat" cmpd="sng" algn="ctr">
                      <a:noFill/>
                      <a:prstDash val="solid"/>
                      <a:round/>
                      <a:headEnd type="none" w="med" len="med"/>
                      <a:tailEnd type="none" w="med" len="med"/>
                    </a:lnT>
                    <a:solidFill>
                      <a:srgbClr val="FFD002"/>
                    </a:solidFill>
                  </a:tcPr>
                </a:tc>
                <a:tc hMerge="1">
                  <a:txBody>
                    <a:bodyPr/>
                    <a:lstStyle/>
                    <a:p>
                      <a:endParaRPr lang="en-FI"/>
                    </a:p>
                  </a:txBody>
                  <a:tcPr/>
                </a:tc>
                <a:tc hMerge="1">
                  <a:txBody>
                    <a:bodyPr/>
                    <a:lstStyle/>
                    <a:p>
                      <a:endParaRPr lang="en-FI"/>
                    </a:p>
                  </a:txBody>
                  <a:tcPr/>
                </a:tc>
                <a:tc hMerge="1">
                  <a:txBody>
                    <a:bodyPr/>
                    <a:lstStyle/>
                    <a:p>
                      <a:endParaRPr lang="en-FI"/>
                    </a:p>
                  </a:txBody>
                  <a:tcPr/>
                </a:tc>
                <a:tc hMerge="1">
                  <a:txBody>
                    <a:bodyPr/>
                    <a:lstStyle/>
                    <a:p>
                      <a:endParaRPr lang="en-FI"/>
                    </a:p>
                  </a:txBody>
                  <a:tcPr/>
                </a:tc>
                <a:tc hMerge="1">
                  <a:txBody>
                    <a:bodyPr/>
                    <a:lstStyle/>
                    <a:p>
                      <a:endParaRPr lang="en-FI"/>
                    </a:p>
                  </a:txBody>
                  <a:tcPr/>
                </a:tc>
                <a:extLst>
                  <a:ext uri="{0D108BD9-81ED-4DB2-BD59-A6C34878D82A}">
                    <a16:rowId xmlns:a16="http://schemas.microsoft.com/office/drawing/2014/main" val="2856685628"/>
                  </a:ext>
                </a:extLst>
              </a:tr>
            </a:tbl>
          </a:graphicData>
        </a:graphic>
      </p:graphicFrame>
    </p:spTree>
    <p:extLst>
      <p:ext uri="{BB962C8B-B14F-4D97-AF65-F5344CB8AC3E}">
        <p14:creationId xmlns:p14="http://schemas.microsoft.com/office/powerpoint/2010/main" val="3355520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49469-52AB-339F-7B83-E1D4835BC399}"/>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08B341F2-B3C3-2B0F-B648-24771604629D}"/>
              </a:ext>
            </a:extLst>
          </p:cNvPr>
          <p:cNvSpPr>
            <a:spLocks noGrp="1"/>
          </p:cNvSpPr>
          <p:nvPr>
            <p:ph type="title"/>
          </p:nvPr>
        </p:nvSpPr>
        <p:spPr>
          <a:xfrm>
            <a:off x="1200150" y="365125"/>
            <a:ext cx="10153650" cy="1325563"/>
          </a:xfrm>
        </p:spPr>
        <p:txBody>
          <a:bodyPr/>
          <a:lstStyle/>
          <a:p>
            <a:r>
              <a:rPr lang="sv-SE"/>
              <a:t>Konstnärer samarbetar gärna med kommunen ...</a:t>
            </a:r>
          </a:p>
        </p:txBody>
      </p:sp>
      <p:graphicFrame>
        <p:nvGraphicFramePr>
          <p:cNvPr id="3" name="Sisällön paikkamerkki 2">
            <a:extLst>
              <a:ext uri="{FF2B5EF4-FFF2-40B4-BE49-F238E27FC236}">
                <a16:creationId xmlns:a16="http://schemas.microsoft.com/office/drawing/2014/main" id="{33E5C7A5-EC22-1040-239B-367192B2F659}"/>
              </a:ext>
            </a:extLst>
          </p:cNvPr>
          <p:cNvGraphicFramePr>
            <a:graphicFrameLocks noGrp="1"/>
          </p:cNvGraphicFramePr>
          <p:nvPr>
            <p:ph idx="1"/>
            <p:extLst>
              <p:ext uri="{D42A27DB-BD31-4B8C-83A1-F6EECF244321}">
                <p14:modId xmlns:p14="http://schemas.microsoft.com/office/powerpoint/2010/main" val="2712583285"/>
              </p:ext>
            </p:extLst>
          </p:nvPr>
        </p:nvGraphicFramePr>
        <p:xfrm>
          <a:off x="1099788" y="2128188"/>
          <a:ext cx="10620376" cy="4311978"/>
        </p:xfrm>
        <a:graphic>
          <a:graphicData uri="http://schemas.openxmlformats.org/drawingml/2006/chart">
            <c:chart xmlns:c="http://schemas.openxmlformats.org/drawingml/2006/chart" xmlns:r="http://schemas.openxmlformats.org/officeDocument/2006/relationships" r:id="rId3"/>
          </a:graphicData>
        </a:graphic>
      </p:graphicFrame>
      <p:sp>
        <p:nvSpPr>
          <p:cNvPr id="6" name="Sisällön paikkamerkki 4">
            <a:extLst>
              <a:ext uri="{FF2B5EF4-FFF2-40B4-BE49-F238E27FC236}">
                <a16:creationId xmlns:a16="http://schemas.microsoft.com/office/drawing/2014/main" id="{FAB2E9CB-689E-5D29-A886-5E1C8CB53489}"/>
              </a:ext>
            </a:extLst>
          </p:cNvPr>
          <p:cNvSpPr txBox="1">
            <a:spLocks/>
          </p:cNvSpPr>
          <p:nvPr/>
        </p:nvSpPr>
        <p:spPr>
          <a:xfrm>
            <a:off x="1200149" y="1570085"/>
            <a:ext cx="10620376" cy="39318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00"/>
              </a:lnSpc>
              <a:buFont typeface="Arial" panose="020B0604020202020204" pitchFamily="34" charset="0"/>
              <a:buNone/>
            </a:pPr>
            <a:r>
              <a:rPr lang="sv-SE" sz="2100"/>
              <a:t>Konstnärernas syn på påståenden om samarbete med kommunen, % (n=1070–1704)</a:t>
            </a:r>
          </a:p>
        </p:txBody>
      </p:sp>
      <p:sp>
        <p:nvSpPr>
          <p:cNvPr id="5" name="Tekstiruutu 1">
            <a:extLst>
              <a:ext uri="{FF2B5EF4-FFF2-40B4-BE49-F238E27FC236}">
                <a16:creationId xmlns:a16="http://schemas.microsoft.com/office/drawing/2014/main" id="{B7719368-EBD8-3E2D-C7AA-A1A446F81812}"/>
              </a:ext>
            </a:extLst>
          </p:cNvPr>
          <p:cNvSpPr txBox="1"/>
          <p:nvPr/>
        </p:nvSpPr>
        <p:spPr>
          <a:xfrm>
            <a:off x="838200" y="6275249"/>
            <a:ext cx="10982325" cy="329834"/>
          </a:xfrm>
          <a:prstGeom prst="rect">
            <a:avLst/>
          </a:prstGeom>
          <a:noFill/>
        </p:spPr>
        <p:txBody>
          <a:bodyPr wrap="square">
            <a:spAutoFit/>
          </a:bodyPr>
          <a:lstStyle/>
          <a:p>
            <a:pPr marL="0" indent="0">
              <a:lnSpc>
                <a:spcPts val="2100"/>
              </a:lnSpc>
              <a:buNone/>
            </a:pPr>
            <a:r>
              <a:rPr lang="sv-SE" sz="1000" b="1">
                <a:latin typeface="Open Sans" panose="020B0606030504020204" pitchFamily="34" charset="0"/>
                <a:ea typeface="Open Sans"/>
                <a:cs typeface="Open Sans" panose="020B0606030504020204" pitchFamily="34" charset="0"/>
              </a:rPr>
              <a:t>Källa: </a:t>
            </a:r>
            <a:r>
              <a:rPr lang="sv-SE" sz="1000">
                <a:latin typeface="Open Sans" panose="020B0606030504020204" pitchFamily="34" charset="0"/>
                <a:ea typeface="Open Sans"/>
                <a:cs typeface="Open Sans" panose="020B0606030504020204" pitchFamily="34" charset="0"/>
              </a:rPr>
              <a:t>Konst- och kulturbarometern 2020</a:t>
            </a:r>
          </a:p>
        </p:txBody>
      </p:sp>
    </p:spTree>
    <p:extLst>
      <p:ext uri="{BB962C8B-B14F-4D97-AF65-F5344CB8AC3E}">
        <p14:creationId xmlns:p14="http://schemas.microsoft.com/office/powerpoint/2010/main" val="3966867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C4AEC-A53E-FCED-A9CC-BC13703C310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71816BA-33FA-F564-5AA7-30CFB1D42DD7}"/>
              </a:ext>
            </a:extLst>
          </p:cNvPr>
          <p:cNvSpPr>
            <a:spLocks noGrp="1"/>
          </p:cNvSpPr>
          <p:nvPr>
            <p:ph type="title"/>
          </p:nvPr>
        </p:nvSpPr>
        <p:spPr/>
        <p:txBody>
          <a:bodyPr/>
          <a:lstStyle/>
          <a:p>
            <a:r>
              <a:rPr lang="sv-SE"/>
              <a:t>... men upplever att det ofta är svårt att samarbeta med kommunen</a:t>
            </a:r>
          </a:p>
        </p:txBody>
      </p:sp>
      <p:sp>
        <p:nvSpPr>
          <p:cNvPr id="3" name="Sisällön paikkamerkki 2">
            <a:extLst>
              <a:ext uri="{FF2B5EF4-FFF2-40B4-BE49-F238E27FC236}">
                <a16:creationId xmlns:a16="http://schemas.microsoft.com/office/drawing/2014/main" id="{AC20FA39-1276-4823-0CF8-CDA25AA2C73F}"/>
              </a:ext>
            </a:extLst>
          </p:cNvPr>
          <p:cNvSpPr>
            <a:spLocks noGrp="1"/>
          </p:cNvSpPr>
          <p:nvPr>
            <p:ph idx="1"/>
          </p:nvPr>
        </p:nvSpPr>
        <p:spPr/>
        <p:txBody>
          <a:bodyPr>
            <a:normAutofit/>
          </a:bodyPr>
          <a:lstStyle/>
          <a:p>
            <a:r>
              <a:rPr lang="sv-SE"/>
              <a:t>Alla konstnärer känner inte till hur man i kommunerna främjar konst och konstnärligt arbete eller vilka möjligheter den egna kommunen kan erbjuda konstnärer. </a:t>
            </a:r>
          </a:p>
          <a:p>
            <a:r>
              <a:rPr lang="sv-SE"/>
              <a:t>De tycker ofta att det är svårt att kommunicera med kommunens beslutsfattare och tjänstemän. Endast en tredjedel (34 %) av Konst- och kulturbarometerns svarande upplevde att det är lätt att kommunicera med beslutsfattare och tjänstemän i sin kommun. </a:t>
            </a:r>
          </a:p>
          <a:p>
            <a:r>
              <a:rPr lang="sv-SE"/>
              <a:t>Det finns en önskan om mer interaktion och ömsesidighet från kommunerna gentemot konstfältet. </a:t>
            </a:r>
          </a:p>
          <a:p>
            <a:endParaRPr lang="fi-FI"/>
          </a:p>
        </p:txBody>
      </p:sp>
    </p:spTree>
    <p:extLst>
      <p:ext uri="{BB962C8B-B14F-4D97-AF65-F5344CB8AC3E}">
        <p14:creationId xmlns:p14="http://schemas.microsoft.com/office/powerpoint/2010/main" val="4220089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8C140-B5F1-96ED-6431-9D9DF14B542F}"/>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DCC647F7-EFEC-7222-09B5-BF9469453349}"/>
              </a:ext>
            </a:extLst>
          </p:cNvPr>
          <p:cNvSpPr>
            <a:spLocks noGrp="1"/>
          </p:cNvSpPr>
          <p:nvPr>
            <p:ph type="title"/>
          </p:nvPr>
        </p:nvSpPr>
        <p:spPr>
          <a:xfrm>
            <a:off x="1185160" y="365125"/>
            <a:ext cx="10168640" cy="1325563"/>
          </a:xfrm>
        </p:spPr>
        <p:txBody>
          <a:bodyPr/>
          <a:lstStyle/>
          <a:p>
            <a:r>
              <a:rPr lang="sv-SE" dirty="0"/>
              <a:t>Vilken typ av stöd vill konstnärer ha </a:t>
            </a:r>
            <a:br>
              <a:rPr lang="sv-SE" dirty="0"/>
            </a:br>
            <a:r>
              <a:rPr lang="sv-SE" dirty="0"/>
              <a:t>från kommunerna? (n=1078)</a:t>
            </a:r>
          </a:p>
        </p:txBody>
      </p:sp>
      <p:sp>
        <p:nvSpPr>
          <p:cNvPr id="9" name="Tekstiruutu 8">
            <a:extLst>
              <a:ext uri="{FF2B5EF4-FFF2-40B4-BE49-F238E27FC236}">
                <a16:creationId xmlns:a16="http://schemas.microsoft.com/office/drawing/2014/main" id="{6904AE9B-81FD-EC2A-CC25-F9D4C82B19E6}"/>
              </a:ext>
            </a:extLst>
          </p:cNvPr>
          <p:cNvSpPr txBox="1"/>
          <p:nvPr/>
        </p:nvSpPr>
        <p:spPr>
          <a:xfrm>
            <a:off x="1198801" y="6077624"/>
            <a:ext cx="10515600" cy="246221"/>
          </a:xfrm>
          <a:prstGeom prst="rect">
            <a:avLst/>
          </a:prstGeom>
          <a:noFill/>
        </p:spPr>
        <p:txBody>
          <a:bodyPr wrap="square" lIns="0" rtlCol="0">
            <a:spAutoFit/>
          </a:bodyPr>
          <a:lstStyle/>
          <a:p>
            <a:r>
              <a:rPr lang="sv-SE" sz="1000" b="1">
                <a:latin typeface="Open Sans" panose="020B0606030504020204" pitchFamily="34" charset="0"/>
                <a:ea typeface="Open Sans"/>
                <a:cs typeface="Open Sans" panose="020B0606030504020204" pitchFamily="34" charset="0"/>
              </a:rPr>
              <a:t>Källa: </a:t>
            </a:r>
            <a:r>
              <a:rPr lang="sv-SE" sz="1000">
                <a:latin typeface="Open Sans" panose="020B0606030504020204" pitchFamily="34" charset="0"/>
                <a:ea typeface="Open Sans"/>
                <a:cs typeface="Open Sans" panose="020B0606030504020204" pitchFamily="34" charset="0"/>
              </a:rPr>
              <a:t>Konst- och kulturbarometern 2020</a:t>
            </a:r>
          </a:p>
        </p:txBody>
      </p:sp>
      <p:graphicFrame>
        <p:nvGraphicFramePr>
          <p:cNvPr id="2" name="Sisällön paikkamerkki 7">
            <a:extLst>
              <a:ext uri="{FF2B5EF4-FFF2-40B4-BE49-F238E27FC236}">
                <a16:creationId xmlns:a16="http://schemas.microsoft.com/office/drawing/2014/main" id="{52BD188E-CEF8-D15B-D826-A1566AD00E4E}"/>
              </a:ext>
            </a:extLst>
          </p:cNvPr>
          <p:cNvGraphicFramePr>
            <a:graphicFrameLocks/>
          </p:cNvGraphicFramePr>
          <p:nvPr>
            <p:extLst>
              <p:ext uri="{D42A27DB-BD31-4B8C-83A1-F6EECF244321}">
                <p14:modId xmlns:p14="http://schemas.microsoft.com/office/powerpoint/2010/main" val="2873941481"/>
              </p:ext>
            </p:extLst>
          </p:nvPr>
        </p:nvGraphicFramePr>
        <p:xfrm>
          <a:off x="1185160" y="1770697"/>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570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54AC4-6F68-4712-2ED2-E95AFD8934B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A8C9691-C2B1-54DC-F84A-F58230965602}"/>
              </a:ext>
            </a:extLst>
          </p:cNvPr>
          <p:cNvSpPr>
            <a:spLocks noGrp="1"/>
          </p:cNvSpPr>
          <p:nvPr>
            <p:ph type="title"/>
          </p:nvPr>
        </p:nvSpPr>
        <p:spPr/>
        <p:txBody>
          <a:bodyPr/>
          <a:lstStyle/>
          <a:p>
            <a:r>
              <a:rPr lang="sv-SE"/>
              <a:t>Taike stöder kommunerna i deras kulturarbete</a:t>
            </a:r>
          </a:p>
        </p:txBody>
      </p:sp>
      <p:sp>
        <p:nvSpPr>
          <p:cNvPr id="3" name="Sisällön paikkamerkki 2">
            <a:extLst>
              <a:ext uri="{FF2B5EF4-FFF2-40B4-BE49-F238E27FC236}">
                <a16:creationId xmlns:a16="http://schemas.microsoft.com/office/drawing/2014/main" id="{B2849C08-AA67-45F6-699C-5FD2F602BB70}"/>
              </a:ext>
            </a:extLst>
          </p:cNvPr>
          <p:cNvSpPr>
            <a:spLocks noGrp="1"/>
          </p:cNvSpPr>
          <p:nvPr>
            <p:ph idx="1"/>
          </p:nvPr>
        </p:nvSpPr>
        <p:spPr/>
        <p:txBody>
          <a:bodyPr>
            <a:normAutofit/>
          </a:bodyPr>
          <a:lstStyle/>
          <a:p>
            <a:r>
              <a:rPr lang="sv-SE"/>
              <a:t>Centret för konstfrämjande (Taike) har tagit fram detta material för kommunernas förtroendevalda som stöd för deras beslutsfattande och främjande av konst.</a:t>
            </a:r>
          </a:p>
          <a:p>
            <a:r>
              <a:rPr lang="sv-SE"/>
              <a:t>Taike är ett ämbetsverk som lyder under undervisnings- och kulturministeriet och vars uppgift är att främja konst nationellt och internationellt.</a:t>
            </a:r>
          </a:p>
          <a:p>
            <a:r>
              <a:rPr lang="sv-SE"/>
              <a:t>En av Taikes uppgifter är att stödja kommunerna i främjandet av deras kulturverksamhet.</a:t>
            </a:r>
          </a:p>
          <a:p>
            <a:r>
              <a:rPr lang="sv-SE"/>
              <a:t>År 2026 slås Taike och Nationella audiovisuella institutet (Kavi) samman till Konst- och kulturmyndigheten.</a:t>
            </a:r>
          </a:p>
        </p:txBody>
      </p:sp>
    </p:spTree>
    <p:extLst>
      <p:ext uri="{BB962C8B-B14F-4D97-AF65-F5344CB8AC3E}">
        <p14:creationId xmlns:p14="http://schemas.microsoft.com/office/powerpoint/2010/main" val="662725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D8830-482B-AE9C-FE98-C2019045B414}"/>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8D895E27-01C4-3581-5652-8662FB4F176F}"/>
              </a:ext>
            </a:extLst>
          </p:cNvPr>
          <p:cNvSpPr>
            <a:spLocks noGrp="1"/>
          </p:cNvSpPr>
          <p:nvPr>
            <p:ph type="body" sz="quarter" idx="13"/>
          </p:nvPr>
        </p:nvSpPr>
        <p:spPr>
          <a:xfrm>
            <a:off x="1198799" y="6129338"/>
            <a:ext cx="10643951" cy="728662"/>
          </a:xfrm>
        </p:spPr>
        <p:txBody>
          <a:bodyPr/>
          <a:lstStyle/>
          <a:p>
            <a:r>
              <a:rPr lang="sv-SE">
                <a:solidFill>
                  <a:srgbClr val="3F3F3F"/>
                </a:solidFill>
                <a:effectLst/>
              </a:rPr>
              <a:t>Sasha Huber. Foto: Kai Widell</a:t>
            </a:r>
          </a:p>
        </p:txBody>
      </p:sp>
      <p:pic>
        <p:nvPicPr>
          <p:cNvPr id="11" name="Content Placeholder 10" descr="En konstnär tejpar ett paket.">
            <a:extLst>
              <a:ext uri="{FF2B5EF4-FFF2-40B4-BE49-F238E27FC236}">
                <a16:creationId xmlns:a16="http://schemas.microsoft.com/office/drawing/2014/main" id="{D0E746BD-246A-DE42-A4FB-E5A58E9C76A7}"/>
              </a:ext>
            </a:extLst>
          </p:cNvPr>
          <p:cNvPicPr>
            <a:picLocks noGrp="1" noChangeAspect="1"/>
          </p:cNvPicPr>
          <p:nvPr>
            <p:ph idx="1"/>
          </p:nvPr>
        </p:nvPicPr>
        <p:blipFill>
          <a:blip r:embed="rId3"/>
          <a:stretch>
            <a:fillRect/>
          </a:stretch>
        </p:blipFill>
        <p:spPr>
          <a:xfrm>
            <a:off x="1200150" y="365125"/>
            <a:ext cx="8717757" cy="5811838"/>
          </a:xfrm>
        </p:spPr>
      </p:pic>
    </p:spTree>
    <p:extLst>
      <p:ext uri="{BB962C8B-B14F-4D97-AF65-F5344CB8AC3E}">
        <p14:creationId xmlns:p14="http://schemas.microsoft.com/office/powerpoint/2010/main" val="977712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23F31E-9754-E43E-1EA0-57C4F0CC8E35}"/>
              </a:ext>
            </a:extLst>
          </p:cNvPr>
          <p:cNvSpPr>
            <a:spLocks noGrp="1"/>
          </p:cNvSpPr>
          <p:nvPr>
            <p:ph type="ctrTitle"/>
          </p:nvPr>
        </p:nvSpPr>
        <p:spPr>
          <a:xfrm>
            <a:off x="1524000" y="333375"/>
            <a:ext cx="9144000" cy="3176588"/>
          </a:xfrm>
        </p:spPr>
        <p:txBody>
          <a:bodyPr>
            <a:normAutofit fontScale="90000"/>
          </a:bodyPr>
          <a:lstStyle/>
          <a:p>
            <a:r>
              <a:rPr lang="sv-SE"/>
              <a:t>Vad kan en kommunal beslutsfattare göra för att främja konst och kultur?</a:t>
            </a:r>
          </a:p>
        </p:txBody>
      </p:sp>
      <p:sp>
        <p:nvSpPr>
          <p:cNvPr id="5" name="Subtitle 4">
            <a:extLst>
              <a:ext uri="{FF2B5EF4-FFF2-40B4-BE49-F238E27FC236}">
                <a16:creationId xmlns:a16="http://schemas.microsoft.com/office/drawing/2014/main" id="{3B9F5982-34B1-CC10-F260-161510A724D2}"/>
              </a:ext>
            </a:extLst>
          </p:cNvPr>
          <p:cNvSpPr>
            <a:spLocks noGrp="1"/>
          </p:cNvSpPr>
          <p:nvPr>
            <p:ph type="subTitle" idx="1"/>
          </p:nvPr>
        </p:nvSpPr>
        <p:spPr/>
        <p:txBody>
          <a:bodyPr/>
          <a:lstStyle/>
          <a:p>
            <a:endParaRPr lang="en-FI"/>
          </a:p>
        </p:txBody>
      </p:sp>
    </p:spTree>
    <p:extLst>
      <p:ext uri="{BB962C8B-B14F-4D97-AF65-F5344CB8AC3E}">
        <p14:creationId xmlns:p14="http://schemas.microsoft.com/office/powerpoint/2010/main" val="2322857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2C1B1-EF19-741D-9E3A-02AABE003BE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BB03E0F-CDD6-5725-6D27-1CC920F01B41}"/>
              </a:ext>
            </a:extLst>
          </p:cNvPr>
          <p:cNvSpPr>
            <a:spLocks noGrp="1"/>
          </p:cNvSpPr>
          <p:nvPr>
            <p:ph type="title"/>
          </p:nvPr>
        </p:nvSpPr>
        <p:spPr/>
        <p:txBody>
          <a:bodyPr>
            <a:normAutofit/>
          </a:bodyPr>
          <a:lstStyle/>
          <a:p>
            <a:r>
              <a:rPr lang="sv-SE"/>
              <a:t>Främjande av kultur på strategisk nivå</a:t>
            </a:r>
          </a:p>
        </p:txBody>
      </p:sp>
      <p:sp>
        <p:nvSpPr>
          <p:cNvPr id="3" name="Sisällön paikkamerkki 2">
            <a:extLst>
              <a:ext uri="{FF2B5EF4-FFF2-40B4-BE49-F238E27FC236}">
                <a16:creationId xmlns:a16="http://schemas.microsoft.com/office/drawing/2014/main" id="{7E492BF9-ACF6-F00C-4F78-42957647F7C8}"/>
              </a:ext>
            </a:extLst>
          </p:cNvPr>
          <p:cNvSpPr>
            <a:spLocks noGrp="1"/>
          </p:cNvSpPr>
          <p:nvPr>
            <p:ph idx="1"/>
          </p:nvPr>
        </p:nvSpPr>
        <p:spPr/>
        <p:txBody>
          <a:bodyPr>
            <a:normAutofit/>
          </a:bodyPr>
          <a:lstStyle/>
          <a:p>
            <a:r>
              <a:rPr lang="sv-SE"/>
              <a:t>Branschspecifik programplanering – riktlinjer på programnivå och politisk förankring</a:t>
            </a:r>
          </a:p>
          <a:p>
            <a:r>
              <a:rPr lang="sv-SE"/>
              <a:t>Koppla kultur till kommunstrategi och landskapsprogram på programnivå</a:t>
            </a:r>
          </a:p>
          <a:p>
            <a:r>
              <a:rPr lang="sv-SE"/>
              <a:t>Koppla kultur till utvecklingen av alla sektorer</a:t>
            </a:r>
          </a:p>
          <a:p>
            <a:pPr lvl="1"/>
            <a:r>
              <a:rPr lang="sv-SE"/>
              <a:t>Att beakta kulturella frågor från planering till integration gör kommunens verksamhet bättre för invånarna</a:t>
            </a:r>
          </a:p>
        </p:txBody>
      </p:sp>
    </p:spTree>
    <p:extLst>
      <p:ext uri="{BB962C8B-B14F-4D97-AF65-F5344CB8AC3E}">
        <p14:creationId xmlns:p14="http://schemas.microsoft.com/office/powerpoint/2010/main" val="3913468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6D468-4BF7-DE4F-842F-A8523032E18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A3D73A7-0948-7388-FF4D-CFE55FAC5FED}"/>
              </a:ext>
            </a:extLst>
          </p:cNvPr>
          <p:cNvSpPr>
            <a:spLocks noGrp="1"/>
          </p:cNvSpPr>
          <p:nvPr>
            <p:ph type="title"/>
          </p:nvPr>
        </p:nvSpPr>
        <p:spPr/>
        <p:txBody>
          <a:bodyPr>
            <a:normAutofit/>
          </a:bodyPr>
          <a:lstStyle/>
          <a:p>
            <a:r>
              <a:rPr lang="sv-SE" dirty="0"/>
              <a:t>Samordning inom kommunen av åtgärder </a:t>
            </a:r>
            <a:br>
              <a:rPr lang="sv-SE" dirty="0"/>
            </a:br>
            <a:r>
              <a:rPr lang="sv-SE" dirty="0"/>
              <a:t>för att främja konst och kultur</a:t>
            </a:r>
          </a:p>
        </p:txBody>
      </p:sp>
      <p:sp>
        <p:nvSpPr>
          <p:cNvPr id="3" name="Sisällön paikkamerkki 2">
            <a:extLst>
              <a:ext uri="{FF2B5EF4-FFF2-40B4-BE49-F238E27FC236}">
                <a16:creationId xmlns:a16="http://schemas.microsoft.com/office/drawing/2014/main" id="{09BB5693-778A-CCFC-1D0D-7996F5C66302}"/>
              </a:ext>
            </a:extLst>
          </p:cNvPr>
          <p:cNvSpPr>
            <a:spLocks noGrp="1"/>
          </p:cNvSpPr>
          <p:nvPr>
            <p:ph idx="1"/>
          </p:nvPr>
        </p:nvSpPr>
        <p:spPr/>
        <p:txBody>
          <a:bodyPr vert="horz" lIns="91440" tIns="45720" rIns="91440" bIns="45720" rtlCol="0" anchor="t">
            <a:normAutofit/>
          </a:bodyPr>
          <a:lstStyle/>
          <a:p>
            <a:r>
              <a:rPr lang="sv-SE" dirty="0"/>
              <a:t>Regelbunden översyn av understöds- och partnerskapspraxis</a:t>
            </a:r>
          </a:p>
          <a:p>
            <a:r>
              <a:rPr lang="sv-SE" dirty="0"/>
              <a:t>Identifiering av konstfältet som en viktig intressent som tjänsteleverantör</a:t>
            </a:r>
          </a:p>
          <a:p>
            <a:r>
              <a:rPr lang="sv-SE" dirty="0"/>
              <a:t>Ta hand om befintliga strukturer och institutioner (t.ex. konstinstitutioner och grundläggande konstundervisning)</a:t>
            </a:r>
          </a:p>
          <a:p>
            <a:r>
              <a:rPr lang="sv-SE" dirty="0">
                <a:latin typeface="Open Sans"/>
                <a:ea typeface="Open Sans"/>
                <a:cs typeface="Open Sans"/>
              </a:rPr>
              <a:t>Möjligheter att nätverka, skapa och vårda dialog (t.ex. konstkaffe, partnerskapsnätverk, forum)</a:t>
            </a:r>
          </a:p>
        </p:txBody>
      </p:sp>
    </p:spTree>
    <p:extLst>
      <p:ext uri="{BB962C8B-B14F-4D97-AF65-F5344CB8AC3E}">
        <p14:creationId xmlns:p14="http://schemas.microsoft.com/office/powerpoint/2010/main" val="3149746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3F013-D2D0-E5CB-CD6B-7A41F67C86E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8C84860-B9A5-301C-BF30-78A3D7770FE8}"/>
              </a:ext>
            </a:extLst>
          </p:cNvPr>
          <p:cNvSpPr>
            <a:spLocks noGrp="1"/>
          </p:cNvSpPr>
          <p:nvPr>
            <p:ph type="title"/>
          </p:nvPr>
        </p:nvSpPr>
        <p:spPr/>
        <p:txBody>
          <a:bodyPr>
            <a:normAutofit/>
          </a:bodyPr>
          <a:lstStyle/>
          <a:p>
            <a:r>
              <a:rPr lang="sv-SE" dirty="0"/>
              <a:t>Samordning inom kommunen </a:t>
            </a:r>
            <a:br>
              <a:rPr lang="sv-SE" dirty="0"/>
            </a:br>
            <a:r>
              <a:rPr lang="sv-SE" dirty="0"/>
              <a:t>för att stärka konstnärers arbetsförutsättningar</a:t>
            </a:r>
          </a:p>
        </p:txBody>
      </p:sp>
      <p:sp>
        <p:nvSpPr>
          <p:cNvPr id="3" name="Sisällön paikkamerkki 2">
            <a:extLst>
              <a:ext uri="{FF2B5EF4-FFF2-40B4-BE49-F238E27FC236}">
                <a16:creationId xmlns:a16="http://schemas.microsoft.com/office/drawing/2014/main" id="{378DEAEC-9475-97EC-2A73-E14ED578E1AF}"/>
              </a:ext>
            </a:extLst>
          </p:cNvPr>
          <p:cNvSpPr>
            <a:spLocks noGrp="1"/>
          </p:cNvSpPr>
          <p:nvPr>
            <p:ph idx="1"/>
          </p:nvPr>
        </p:nvSpPr>
        <p:spPr/>
        <p:txBody>
          <a:bodyPr vert="horz" lIns="91440" tIns="45720" rIns="91440" bIns="45720" rtlCol="0" anchor="t">
            <a:normAutofit/>
          </a:bodyPr>
          <a:lstStyle/>
          <a:p>
            <a:r>
              <a:rPr lang="sv-SE" dirty="0"/>
              <a:t>Kunskap och kännedom om konstnärer och kulturaktörer som bor och arbetar i kommunen</a:t>
            </a:r>
          </a:p>
          <a:p>
            <a:r>
              <a:rPr lang="sv-SE" dirty="0">
                <a:latin typeface="Open Sans"/>
                <a:ea typeface="Open Sans"/>
                <a:cs typeface="Open Sans"/>
              </a:rPr>
              <a:t>Underlätta tillgången till kommunens egna lokaler (bokningspraxis, prissättning) som arbets- och föreställningslokaler (t.ex. multifunktionalitet, modeller för tillfällig korttidsuthyrning och lokaloperatörer), permanenta konst- och kulturlokaler som en del av kommunens servicenät</a:t>
            </a:r>
          </a:p>
          <a:p>
            <a:r>
              <a:rPr lang="sv-SE" dirty="0"/>
              <a:t>Avlönade arbetstillfällen och uppdrag för professionella konstnärer (t.ex. kommunkonstnärsmodeller) samt öppen anbuds- och upphandlingspraxis</a:t>
            </a:r>
          </a:p>
        </p:txBody>
      </p:sp>
    </p:spTree>
    <p:extLst>
      <p:ext uri="{BB962C8B-B14F-4D97-AF65-F5344CB8AC3E}">
        <p14:creationId xmlns:p14="http://schemas.microsoft.com/office/powerpoint/2010/main" val="4028217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21D97-6FA6-E487-AD9A-4D539504A7E3}"/>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6738DEA0-E083-0085-B083-93E8CEE61B9A}"/>
              </a:ext>
            </a:extLst>
          </p:cNvPr>
          <p:cNvSpPr>
            <a:spLocks noGrp="1"/>
          </p:cNvSpPr>
          <p:nvPr>
            <p:ph type="body" sz="quarter" idx="13"/>
          </p:nvPr>
        </p:nvSpPr>
        <p:spPr>
          <a:xfrm>
            <a:off x="1198799" y="6129338"/>
            <a:ext cx="10643951" cy="728662"/>
          </a:xfrm>
        </p:spPr>
        <p:txBody>
          <a:bodyPr/>
          <a:lstStyle/>
          <a:p>
            <a:r>
              <a:rPr lang="sv-SE">
                <a:solidFill>
                  <a:srgbClr val="3F3F3F"/>
                </a:solidFill>
                <a:effectLst/>
                <a:latin typeface="Open Sans"/>
                <a:ea typeface="Open Sans"/>
                <a:cs typeface="Open Sans"/>
              </a:rPr>
              <a:t>Foto: Kai Widell</a:t>
            </a:r>
          </a:p>
        </p:txBody>
      </p:sp>
      <p:pic>
        <p:nvPicPr>
          <p:cNvPr id="11" name="Content Placeholder 10" descr="En person bläddrar i en bok.">
            <a:extLst>
              <a:ext uri="{FF2B5EF4-FFF2-40B4-BE49-F238E27FC236}">
                <a16:creationId xmlns:a16="http://schemas.microsoft.com/office/drawing/2014/main" id="{5B4ACC16-F885-20E7-32DF-379C028B05FB}"/>
              </a:ext>
            </a:extLst>
          </p:cNvPr>
          <p:cNvPicPr>
            <a:picLocks noGrp="1" noChangeAspect="1"/>
          </p:cNvPicPr>
          <p:nvPr>
            <p:ph idx="1"/>
          </p:nvPr>
        </p:nvPicPr>
        <p:blipFill>
          <a:blip r:embed="rId3"/>
          <a:stretch>
            <a:fillRect/>
          </a:stretch>
        </p:blipFill>
        <p:spPr>
          <a:xfrm>
            <a:off x="1200150" y="365125"/>
            <a:ext cx="8717757" cy="5811838"/>
          </a:xfrm>
        </p:spPr>
      </p:pic>
    </p:spTree>
    <p:extLst>
      <p:ext uri="{BB962C8B-B14F-4D97-AF65-F5344CB8AC3E}">
        <p14:creationId xmlns:p14="http://schemas.microsoft.com/office/powerpoint/2010/main" val="3483851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B096C-AD61-C830-880E-FC333D34E00C}"/>
              </a:ext>
            </a:extLst>
          </p:cNvPr>
          <p:cNvSpPr>
            <a:spLocks noGrp="1"/>
          </p:cNvSpPr>
          <p:nvPr>
            <p:ph type="ctrTitle"/>
          </p:nvPr>
        </p:nvSpPr>
        <p:spPr/>
        <p:txBody>
          <a:bodyPr/>
          <a:lstStyle/>
          <a:p>
            <a:r>
              <a:rPr lang="sv-SE" dirty="0"/>
              <a:t>Var hittar man </a:t>
            </a:r>
            <a:br>
              <a:rPr lang="sv-SE" dirty="0"/>
            </a:br>
            <a:r>
              <a:rPr lang="sv-SE" dirty="0"/>
              <a:t>mer information?</a:t>
            </a:r>
          </a:p>
        </p:txBody>
      </p:sp>
      <p:sp>
        <p:nvSpPr>
          <p:cNvPr id="3" name="Subtitle 2">
            <a:extLst>
              <a:ext uri="{FF2B5EF4-FFF2-40B4-BE49-F238E27FC236}">
                <a16:creationId xmlns:a16="http://schemas.microsoft.com/office/drawing/2014/main" id="{8DDF9C14-06BB-1FE3-E855-42C8C8A8790A}"/>
              </a:ext>
            </a:extLst>
          </p:cNvPr>
          <p:cNvSpPr>
            <a:spLocks noGrp="1"/>
          </p:cNvSpPr>
          <p:nvPr>
            <p:ph type="subTitle" idx="1"/>
          </p:nvPr>
        </p:nvSpPr>
        <p:spPr/>
        <p:txBody>
          <a:bodyPr/>
          <a:lstStyle/>
          <a:p>
            <a:endParaRPr lang="en-FI"/>
          </a:p>
        </p:txBody>
      </p:sp>
    </p:spTree>
    <p:extLst>
      <p:ext uri="{BB962C8B-B14F-4D97-AF65-F5344CB8AC3E}">
        <p14:creationId xmlns:p14="http://schemas.microsoft.com/office/powerpoint/2010/main" val="1684406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FA9-B279-E93A-7FE2-817FD4DA6B99}"/>
              </a:ext>
            </a:extLst>
          </p:cNvPr>
          <p:cNvSpPr>
            <a:spLocks noGrp="1"/>
          </p:cNvSpPr>
          <p:nvPr>
            <p:ph type="title"/>
          </p:nvPr>
        </p:nvSpPr>
        <p:spPr/>
        <p:txBody>
          <a:bodyPr/>
          <a:lstStyle/>
          <a:p>
            <a:r>
              <a:rPr lang="sv-SE" dirty="0"/>
              <a:t>Mer information och experttjänster från Taike </a:t>
            </a:r>
            <a:br>
              <a:rPr lang="sv-SE" dirty="0"/>
            </a:br>
            <a:r>
              <a:rPr lang="sv-SE" dirty="0"/>
              <a:t>i frågor om konst och kultur</a:t>
            </a:r>
          </a:p>
        </p:txBody>
      </p:sp>
      <p:sp>
        <p:nvSpPr>
          <p:cNvPr id="3" name="Content Placeholder 2">
            <a:extLst>
              <a:ext uri="{FF2B5EF4-FFF2-40B4-BE49-F238E27FC236}">
                <a16:creationId xmlns:a16="http://schemas.microsoft.com/office/drawing/2014/main" id="{1986FD67-A4F9-32CF-E6D3-82C5D395DBDC}"/>
              </a:ext>
            </a:extLst>
          </p:cNvPr>
          <p:cNvSpPr>
            <a:spLocks noGrp="1"/>
          </p:cNvSpPr>
          <p:nvPr>
            <p:ph idx="1"/>
          </p:nvPr>
        </p:nvSpPr>
        <p:spPr/>
        <p:txBody>
          <a:bodyPr vert="horz" lIns="91440" tIns="45720" rIns="91440" bIns="45720" rtlCol="0" anchor="t">
            <a:normAutofit/>
          </a:bodyPr>
          <a:lstStyle/>
          <a:p>
            <a:r>
              <a:rPr lang="sv-SE" b="1" dirty="0">
                <a:latin typeface="Open Sans"/>
                <a:ea typeface="Open Sans"/>
                <a:cs typeface="Open Sans"/>
              </a:rPr>
              <a:t>Finansiering av konst och kultur</a:t>
            </a:r>
            <a:r>
              <a:rPr lang="sv-SE" dirty="0">
                <a:latin typeface="Open Sans"/>
                <a:ea typeface="Open Sans"/>
                <a:cs typeface="Open Sans"/>
              </a:rPr>
              <a:t>: statsunderstöd till sammanslutningar, stipendier till konstnärer samt kreativ ekonomi och konstnärers försörjning</a:t>
            </a:r>
          </a:p>
          <a:p>
            <a:pPr lvl="1"/>
            <a:r>
              <a:rPr lang="sv-SE" dirty="0">
                <a:latin typeface="Open Sans"/>
                <a:ea typeface="Open Sans"/>
                <a:cs typeface="Open Sans"/>
              </a:rPr>
              <a:t>Enhetschef Henri Terho, 0295 330 901, </a:t>
            </a:r>
            <a:r>
              <a:rPr lang="sv-SE" dirty="0">
                <a:latin typeface="Open Sans"/>
                <a:ea typeface="Open Sans"/>
                <a:cs typeface="Open Sans"/>
                <a:hlinkClick r:id="rId2"/>
              </a:rPr>
              <a:t>henri.terho@taike.fi</a:t>
            </a:r>
          </a:p>
          <a:p>
            <a:r>
              <a:rPr lang="sv-SE" b="1" dirty="0"/>
              <a:t>Nätverk för konst och kultur</a:t>
            </a:r>
            <a:r>
              <a:rPr lang="sv-SE" dirty="0"/>
              <a:t>: riksomfattande täckning (regionala projekt och strategi), delaktighet (kulturell välfärd, kulturell mångfald och offentlig konst)</a:t>
            </a:r>
          </a:p>
          <a:p>
            <a:pPr lvl="1"/>
            <a:r>
              <a:rPr lang="sv-SE" dirty="0">
                <a:latin typeface="Open Sans"/>
                <a:ea typeface="Open Sans"/>
                <a:cs typeface="Open Sans"/>
              </a:rPr>
              <a:t>Enhetschef Antti </a:t>
            </a:r>
            <a:r>
              <a:rPr lang="sv-SE" dirty="0" err="1">
                <a:latin typeface="Open Sans"/>
                <a:ea typeface="Open Sans"/>
                <a:cs typeface="Open Sans"/>
              </a:rPr>
              <a:t>Huntus</a:t>
            </a:r>
            <a:r>
              <a:rPr lang="sv-SE" dirty="0">
                <a:latin typeface="Open Sans"/>
                <a:ea typeface="Open Sans"/>
                <a:cs typeface="Open Sans"/>
              </a:rPr>
              <a:t>, 0295 330 810, </a:t>
            </a:r>
            <a:r>
              <a:rPr lang="sv-SE" dirty="0">
                <a:latin typeface="Open Sans"/>
                <a:ea typeface="Open Sans"/>
                <a:cs typeface="Open Sans"/>
                <a:hlinkClick r:id="rId3"/>
              </a:rPr>
              <a:t>antti.huntus@taike.fi</a:t>
            </a:r>
          </a:p>
        </p:txBody>
      </p:sp>
    </p:spTree>
    <p:extLst>
      <p:ext uri="{BB962C8B-B14F-4D97-AF65-F5344CB8AC3E}">
        <p14:creationId xmlns:p14="http://schemas.microsoft.com/office/powerpoint/2010/main" val="2435183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6B26-2B3E-6D7E-4B46-EFAB7B7006FF}"/>
              </a:ext>
            </a:extLst>
          </p:cNvPr>
          <p:cNvSpPr>
            <a:spLocks noGrp="1"/>
          </p:cNvSpPr>
          <p:nvPr>
            <p:ph type="title"/>
          </p:nvPr>
        </p:nvSpPr>
        <p:spPr/>
        <p:txBody>
          <a:bodyPr/>
          <a:lstStyle/>
          <a:p>
            <a:r>
              <a:rPr lang="sv-SE"/>
              <a:t>Länkar och mer information</a:t>
            </a:r>
          </a:p>
        </p:txBody>
      </p:sp>
      <p:sp>
        <p:nvSpPr>
          <p:cNvPr id="3" name="Content Placeholder 2">
            <a:extLst>
              <a:ext uri="{FF2B5EF4-FFF2-40B4-BE49-F238E27FC236}">
                <a16:creationId xmlns:a16="http://schemas.microsoft.com/office/drawing/2014/main" id="{ED14BD9B-112A-3F5C-F7E7-99E06F92D75C}"/>
              </a:ext>
            </a:extLst>
          </p:cNvPr>
          <p:cNvSpPr>
            <a:spLocks noGrp="1"/>
          </p:cNvSpPr>
          <p:nvPr>
            <p:ph idx="1"/>
          </p:nvPr>
        </p:nvSpPr>
        <p:spPr/>
        <p:txBody>
          <a:bodyPr vert="horz" lIns="91440" tIns="45720" rIns="91440" bIns="45720" rtlCol="0" anchor="t">
            <a:normAutofit/>
          </a:bodyPr>
          <a:lstStyle/>
          <a:p>
            <a:r>
              <a:rPr lang="sv-SE" dirty="0">
                <a:latin typeface="Open Sans"/>
                <a:ea typeface="Open Sans"/>
                <a:cs typeface="Open Sans"/>
                <a:hlinkClick r:id="rId2"/>
              </a:rPr>
              <a:t>Databank över kommunernas kulturverksamhet</a:t>
            </a:r>
            <a:r>
              <a:rPr lang="sv-SE" dirty="0">
                <a:latin typeface="Open Sans"/>
                <a:ea typeface="Open Sans"/>
                <a:cs typeface="Open Sans"/>
              </a:rPr>
              <a:t> (på finska) | Esbo stad</a:t>
            </a:r>
          </a:p>
          <a:p>
            <a:r>
              <a:rPr lang="sv-SE" dirty="0">
                <a:latin typeface="Open Sans"/>
                <a:ea typeface="Open Sans"/>
                <a:cs typeface="Open Sans"/>
                <a:hlinkClick r:id="rId3"/>
              </a:rPr>
              <a:t>Riktig kultur inom kommunala ramar: Taikes podcast i fyra delar om konst, kommuner och välfärd</a:t>
            </a:r>
            <a:r>
              <a:rPr lang="sv-SE" dirty="0">
                <a:latin typeface="Open Sans"/>
                <a:ea typeface="Open Sans"/>
                <a:cs typeface="Open Sans"/>
              </a:rPr>
              <a:t> (på finska)</a:t>
            </a:r>
            <a:endParaRPr lang="sv-SE" dirty="0">
              <a:latin typeface="Open Sans"/>
              <a:ea typeface="Open Sans"/>
              <a:cs typeface="Open Sans"/>
              <a:hlinkClick r:id="rId3"/>
            </a:endParaRPr>
          </a:p>
          <a:p>
            <a:r>
              <a:rPr lang="sv-SE" dirty="0">
                <a:latin typeface="Open Sans"/>
                <a:ea typeface="Open Sans"/>
                <a:cs typeface="Open Sans"/>
                <a:hlinkClick r:id="rId4"/>
              </a:rPr>
              <a:t>Experttjänster som Centret för konstfrämjande erbjuder kommunerna</a:t>
            </a:r>
          </a:p>
          <a:p>
            <a:pPr lvl="1"/>
            <a:r>
              <a:rPr lang="sv-SE" dirty="0">
                <a:latin typeface="Open Sans"/>
                <a:ea typeface="Open Sans"/>
                <a:cs typeface="Open Sans"/>
              </a:rPr>
              <a:t>Webbinarier och webbinarieinspelningar</a:t>
            </a:r>
          </a:p>
          <a:p>
            <a:r>
              <a:rPr lang="sv-SE" dirty="0">
                <a:latin typeface="Open Sans"/>
                <a:ea typeface="Open Sans"/>
                <a:cs typeface="Open Sans"/>
              </a:rPr>
              <a:t>Södra Österbottens förbunds guide till stöd för kommunernas kulturverksamhet, publiceras 08/2025</a:t>
            </a:r>
          </a:p>
        </p:txBody>
      </p:sp>
    </p:spTree>
    <p:extLst>
      <p:ext uri="{BB962C8B-B14F-4D97-AF65-F5344CB8AC3E}">
        <p14:creationId xmlns:p14="http://schemas.microsoft.com/office/powerpoint/2010/main" val="2015018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86129-6682-A97D-C2F8-5CDEDEFFD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87706-EEC2-97F1-0306-A0DF5DD084B5}"/>
              </a:ext>
            </a:extLst>
          </p:cNvPr>
          <p:cNvSpPr>
            <a:spLocks noGrp="1"/>
          </p:cNvSpPr>
          <p:nvPr>
            <p:ph type="title"/>
          </p:nvPr>
        </p:nvSpPr>
        <p:spPr/>
        <p:txBody>
          <a:bodyPr/>
          <a:lstStyle/>
          <a:p>
            <a:r>
              <a:rPr lang="sv-SE"/>
              <a:t>Länkar och mer information</a:t>
            </a:r>
          </a:p>
        </p:txBody>
      </p:sp>
      <p:sp>
        <p:nvSpPr>
          <p:cNvPr id="3" name="Content Placeholder 2">
            <a:extLst>
              <a:ext uri="{FF2B5EF4-FFF2-40B4-BE49-F238E27FC236}">
                <a16:creationId xmlns:a16="http://schemas.microsoft.com/office/drawing/2014/main" id="{D9F914F7-B5A4-3361-50CC-331BF364376A}"/>
              </a:ext>
            </a:extLst>
          </p:cNvPr>
          <p:cNvSpPr>
            <a:spLocks noGrp="1"/>
          </p:cNvSpPr>
          <p:nvPr>
            <p:ph idx="1"/>
          </p:nvPr>
        </p:nvSpPr>
        <p:spPr/>
        <p:txBody>
          <a:bodyPr vert="horz" lIns="91440" tIns="45720" rIns="91440" bIns="45720" rtlCol="0" anchor="t">
            <a:normAutofit/>
          </a:bodyPr>
          <a:lstStyle/>
          <a:p>
            <a:r>
              <a:rPr lang="sv-SE">
                <a:latin typeface="Open Sans"/>
                <a:ea typeface="Open Sans"/>
                <a:cs typeface="Open Sans"/>
                <a:hlinkClick r:id="rId2"/>
              </a:rPr>
              <a:t>Kulturpolitiska forskningscentret Cupores kommun- och regionmaterial</a:t>
            </a:r>
            <a:r>
              <a:rPr lang="sv-SE">
                <a:latin typeface="Open Sans"/>
                <a:ea typeface="Open Sans"/>
                <a:cs typeface="Open Sans"/>
              </a:rPr>
              <a:t> </a:t>
            </a:r>
          </a:p>
          <a:p>
            <a:r>
              <a:rPr lang="sv-SE">
                <a:latin typeface="Open Sans"/>
                <a:ea typeface="Open Sans"/>
                <a:cs typeface="Open Sans"/>
                <a:hlinkClick r:id="rId3"/>
              </a:rPr>
              <a:t>Samarbetsnätverket för kulturell välfärd Taikusydän</a:t>
            </a:r>
          </a:p>
          <a:p>
            <a:r>
              <a:rPr lang="sv-SE">
                <a:latin typeface="Open Sans"/>
                <a:ea typeface="Open Sans"/>
                <a:cs typeface="Open Sans"/>
                <a:hlinkClick r:id="rId4"/>
              </a:rPr>
              <a:t>Kulturvälfärdspoolens guide till kommunal- och välfärdsområdesval 2025</a:t>
            </a:r>
          </a:p>
        </p:txBody>
      </p:sp>
    </p:spTree>
    <p:extLst>
      <p:ext uri="{BB962C8B-B14F-4D97-AF65-F5344CB8AC3E}">
        <p14:creationId xmlns:p14="http://schemas.microsoft.com/office/powerpoint/2010/main" val="27234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620C4-F198-8334-24FC-5A883186653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59A75F3-854A-0D28-A6B0-621589CBFE38}"/>
              </a:ext>
            </a:extLst>
          </p:cNvPr>
          <p:cNvSpPr>
            <a:spLocks noGrp="1"/>
          </p:cNvSpPr>
          <p:nvPr>
            <p:ph type="title"/>
          </p:nvPr>
        </p:nvSpPr>
        <p:spPr/>
        <p:txBody>
          <a:bodyPr/>
          <a:lstStyle/>
          <a:p>
            <a:r>
              <a:rPr lang="sv-SE"/>
              <a:t>Varför bör kommunerna främja kultur?</a:t>
            </a:r>
          </a:p>
        </p:txBody>
      </p:sp>
      <p:sp>
        <p:nvSpPr>
          <p:cNvPr id="3" name="Sisällön paikkamerkki 2">
            <a:extLst>
              <a:ext uri="{FF2B5EF4-FFF2-40B4-BE49-F238E27FC236}">
                <a16:creationId xmlns:a16="http://schemas.microsoft.com/office/drawing/2014/main" id="{732C5523-C6D8-C781-54CE-E8C13FF12800}"/>
              </a:ext>
            </a:extLst>
          </p:cNvPr>
          <p:cNvSpPr>
            <a:spLocks noGrp="1"/>
          </p:cNvSpPr>
          <p:nvPr>
            <p:ph idx="1"/>
          </p:nvPr>
        </p:nvSpPr>
        <p:spPr/>
        <p:txBody>
          <a:bodyPr vert="horz" lIns="91440" tIns="45720" rIns="91440" bIns="45720" rtlCol="0" anchor="t">
            <a:normAutofit/>
          </a:bodyPr>
          <a:lstStyle/>
          <a:p>
            <a:r>
              <a:rPr lang="sv-SE">
                <a:latin typeface="Open Sans"/>
                <a:ea typeface="Open Sans"/>
                <a:cs typeface="Open Sans"/>
              </a:rPr>
              <a:t>Kultur och konst är viktiga eftersom de</a:t>
            </a:r>
          </a:p>
          <a:p>
            <a:pPr lvl="1"/>
            <a:r>
              <a:rPr lang="sv-SE"/>
              <a:t>skapar delaktighet och gemenskap</a:t>
            </a:r>
          </a:p>
          <a:p>
            <a:pPr lvl="1"/>
            <a:r>
              <a:rPr lang="sv-SE">
                <a:latin typeface="Open Sans"/>
                <a:ea typeface="Open Sans"/>
                <a:cs typeface="Open Sans"/>
              </a:rPr>
              <a:t>bildar och stärker människan</a:t>
            </a:r>
          </a:p>
          <a:p>
            <a:pPr lvl="1"/>
            <a:r>
              <a:rPr lang="sv-SE"/>
              <a:t>ökar den ekonomiska verksamheten samt kommunens dragnings- och hållkraft</a:t>
            </a:r>
          </a:p>
          <a:p>
            <a:pPr lvl="1"/>
            <a:r>
              <a:rPr lang="sv-SE"/>
              <a:t>ger välbefinnande och underhållning, roar och skänker glädje</a:t>
            </a:r>
          </a:p>
          <a:p>
            <a:pPr lvl="1"/>
            <a:r>
              <a:rPr lang="sv-SE"/>
              <a:t>är en form av samhällsdebatt.</a:t>
            </a:r>
          </a:p>
        </p:txBody>
      </p:sp>
    </p:spTree>
    <p:extLst>
      <p:ext uri="{BB962C8B-B14F-4D97-AF65-F5344CB8AC3E}">
        <p14:creationId xmlns:p14="http://schemas.microsoft.com/office/powerpoint/2010/main" val="49197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E1F0C-33E7-F601-1582-CC933B49E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C0474-6136-D574-96FC-44034580E8C7}"/>
              </a:ext>
            </a:extLst>
          </p:cNvPr>
          <p:cNvSpPr>
            <a:spLocks noGrp="1"/>
          </p:cNvSpPr>
          <p:nvPr>
            <p:ph type="title"/>
          </p:nvPr>
        </p:nvSpPr>
        <p:spPr/>
        <p:txBody>
          <a:bodyPr>
            <a:normAutofit fontScale="90000"/>
          </a:bodyPr>
          <a:lstStyle/>
          <a:p>
            <a:r>
              <a:rPr lang="sv-SE"/>
              <a:t>Kommunförbundets materialbank för förtroendevalda på</a:t>
            </a:r>
            <a:br>
              <a:rPr lang="sv-SE"/>
            </a:br>
            <a:r>
              <a:rPr lang="sv-SE">
                <a:hlinkClick r:id="rId2">
                  <a:extLst>
                    <a:ext uri="{A12FA001-AC4F-418D-AE19-62706E023703}">
                      <ahyp:hlinkClr xmlns:ahyp="http://schemas.microsoft.com/office/drawing/2018/hyperlinkcolor" val="tx"/>
                    </a:ext>
                  </a:extLst>
                </a:hlinkClick>
              </a:rPr>
              <a:t>https://www.kommunforbundet.fi/fortroendevalda</a:t>
            </a:r>
          </a:p>
        </p:txBody>
      </p:sp>
      <p:sp>
        <p:nvSpPr>
          <p:cNvPr id="3" name="Content Placeholder 2">
            <a:extLst>
              <a:ext uri="{FF2B5EF4-FFF2-40B4-BE49-F238E27FC236}">
                <a16:creationId xmlns:a16="http://schemas.microsoft.com/office/drawing/2014/main" id="{9B16FBBC-D858-812F-AB3C-425687E6D955}"/>
              </a:ext>
            </a:extLst>
          </p:cNvPr>
          <p:cNvSpPr>
            <a:spLocks noGrp="1"/>
          </p:cNvSpPr>
          <p:nvPr>
            <p:ph idx="1"/>
          </p:nvPr>
        </p:nvSpPr>
        <p:spPr/>
        <p:txBody>
          <a:bodyPr>
            <a:normAutofit/>
          </a:bodyPr>
          <a:lstStyle/>
          <a:p>
            <a:r>
              <a:rPr lang="sv-SE"/>
              <a:t>Publikationer och guider om välfärd och bildning</a:t>
            </a:r>
          </a:p>
          <a:p>
            <a:pPr lvl="1"/>
            <a:r>
              <a:rPr lang="sv-SE">
                <a:hlinkClick r:id="rId3"/>
              </a:rPr>
              <a:t>Vad en kommunal beslutsfattare bör veta om välfärds- och bildningstjänsterna</a:t>
            </a:r>
            <a:r>
              <a:rPr lang="sv-SE"/>
              <a:t> (handbok)</a:t>
            </a:r>
          </a:p>
          <a:p>
            <a:pPr lvl="1"/>
            <a:r>
              <a:rPr lang="sv-SE">
                <a:hlinkClick r:id="rId4"/>
              </a:rPr>
              <a:t>Välfärd och hälsa – vad innebär det? Handbok för förtroendevalda om främjandet av välfärd och hälsa</a:t>
            </a:r>
            <a:r>
              <a:rPr lang="sv-SE"/>
              <a:t> (handbok)</a:t>
            </a:r>
          </a:p>
          <a:p>
            <a:pPr lvl="1"/>
            <a:r>
              <a:rPr lang="sv-SE">
                <a:hlinkClick r:id="rId5"/>
              </a:rPr>
              <a:t>Anvisningar för inrättande av ett ungdomsfullmäktige och utarbetande av verksamhetsstadga</a:t>
            </a:r>
            <a:r>
              <a:rPr lang="sv-SE"/>
              <a:t> (handbok)</a:t>
            </a:r>
          </a:p>
        </p:txBody>
      </p:sp>
    </p:spTree>
    <p:extLst>
      <p:ext uri="{BB962C8B-B14F-4D97-AF65-F5344CB8AC3E}">
        <p14:creationId xmlns:p14="http://schemas.microsoft.com/office/powerpoint/2010/main" val="1462280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A3CF7-25B7-4878-5096-05B9C20E2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0320B-5205-CB4D-641D-7BF3ACCFC2B0}"/>
              </a:ext>
            </a:extLst>
          </p:cNvPr>
          <p:cNvSpPr>
            <a:spLocks noGrp="1"/>
          </p:cNvSpPr>
          <p:nvPr>
            <p:ph type="title"/>
          </p:nvPr>
        </p:nvSpPr>
        <p:spPr/>
        <p:txBody>
          <a:bodyPr>
            <a:normAutofit fontScale="90000"/>
          </a:bodyPr>
          <a:lstStyle/>
          <a:p>
            <a:r>
              <a:rPr lang="sv-SE" dirty="0"/>
              <a:t>Kommunförbundets materialbank för förtroendevalda på </a:t>
            </a:r>
            <a:r>
              <a:rPr lang="sv-SE" dirty="0">
                <a:hlinkClick r:id="rId2">
                  <a:extLst>
                    <a:ext uri="{A12FA001-AC4F-418D-AE19-62706E023703}">
                      <ahyp:hlinkClr xmlns:ahyp="http://schemas.microsoft.com/office/drawing/2018/hyperlinkcolor" val="tx"/>
                    </a:ext>
                  </a:extLst>
                </a:hlinkClick>
              </a:rPr>
              <a:t>https://www.kommunforbundet.fi/fortroendevalda</a:t>
            </a:r>
          </a:p>
        </p:txBody>
      </p:sp>
      <p:sp>
        <p:nvSpPr>
          <p:cNvPr id="3" name="Content Placeholder 2">
            <a:extLst>
              <a:ext uri="{FF2B5EF4-FFF2-40B4-BE49-F238E27FC236}">
                <a16:creationId xmlns:a16="http://schemas.microsoft.com/office/drawing/2014/main" id="{515049F9-AEF2-DA1A-D639-057621ECB2FA}"/>
              </a:ext>
            </a:extLst>
          </p:cNvPr>
          <p:cNvSpPr>
            <a:spLocks noGrp="1"/>
          </p:cNvSpPr>
          <p:nvPr>
            <p:ph idx="1"/>
          </p:nvPr>
        </p:nvSpPr>
        <p:spPr/>
        <p:txBody>
          <a:bodyPr>
            <a:normAutofit/>
          </a:bodyPr>
          <a:lstStyle/>
          <a:p>
            <a:r>
              <a:rPr lang="sv-SE" dirty="0">
                <a:hlinkClick r:id="rId3"/>
              </a:rPr>
              <a:t>Kommunernas och välfärdsområdenas samarbete och kontaktytor</a:t>
            </a:r>
            <a:r>
              <a:rPr lang="sv-SE" dirty="0"/>
              <a:t> (handbok)</a:t>
            </a:r>
          </a:p>
          <a:p>
            <a:r>
              <a:rPr lang="sv-SE" dirty="0">
                <a:hlinkClick r:id="rId4"/>
              </a:rPr>
              <a:t>Rasism – information till kommunala beslutsfattare</a:t>
            </a:r>
            <a:r>
              <a:rPr lang="sv-SE" dirty="0"/>
              <a:t> (pdf-presentation på finska)</a:t>
            </a:r>
          </a:p>
          <a:p>
            <a:r>
              <a:rPr lang="sv-SE" dirty="0">
                <a:hlinkClick r:id="rId5"/>
              </a:rPr>
              <a:t>Anvisningar för inrättande av ett ungdomsfullmäktige och utarbetande av verksamhetsstadga</a:t>
            </a:r>
            <a:r>
              <a:rPr lang="sv-SE" dirty="0"/>
              <a:t> (pdf-presentation)</a:t>
            </a:r>
          </a:p>
        </p:txBody>
      </p:sp>
    </p:spTree>
    <p:extLst>
      <p:ext uri="{BB962C8B-B14F-4D97-AF65-F5344CB8AC3E}">
        <p14:creationId xmlns:p14="http://schemas.microsoft.com/office/powerpoint/2010/main" val="2717753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CE7E2-04BD-68A5-F9CE-ACDBB25BFC62}"/>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B038979B-0485-6B22-3802-885A3584DC13}"/>
              </a:ext>
            </a:extLst>
          </p:cNvPr>
          <p:cNvSpPr>
            <a:spLocks noGrp="1"/>
          </p:cNvSpPr>
          <p:nvPr>
            <p:ph type="body" sz="quarter" idx="13"/>
          </p:nvPr>
        </p:nvSpPr>
        <p:spPr>
          <a:xfrm>
            <a:off x="1198799" y="6129338"/>
            <a:ext cx="10643951" cy="728662"/>
          </a:xfrm>
        </p:spPr>
        <p:txBody>
          <a:bodyPr/>
          <a:lstStyle/>
          <a:p>
            <a:r>
              <a:rPr lang="sv-SE">
                <a:solidFill>
                  <a:srgbClr val="3F3F3F"/>
                </a:solidFill>
                <a:effectLst/>
              </a:rPr>
              <a:t>Foto: Kai Widell</a:t>
            </a:r>
          </a:p>
        </p:txBody>
      </p:sp>
      <p:pic>
        <p:nvPicPr>
          <p:cNvPr id="11" name="Content Placeholder 10" descr="En person skriver i en anteckningsbok.">
            <a:extLst>
              <a:ext uri="{FF2B5EF4-FFF2-40B4-BE49-F238E27FC236}">
                <a16:creationId xmlns:a16="http://schemas.microsoft.com/office/drawing/2014/main" id="{BB1371A6-4C6A-8286-740D-16BFA58BA177}"/>
              </a:ext>
            </a:extLst>
          </p:cNvPr>
          <p:cNvPicPr>
            <a:picLocks noGrp="1" noChangeAspect="1"/>
          </p:cNvPicPr>
          <p:nvPr>
            <p:ph idx="1"/>
          </p:nvPr>
        </p:nvPicPr>
        <p:blipFill>
          <a:blip r:embed="rId3"/>
          <a:stretch>
            <a:fillRect/>
          </a:stretch>
        </p:blipFill>
        <p:spPr>
          <a:xfrm>
            <a:off x="1200150" y="365125"/>
            <a:ext cx="8717757" cy="5811838"/>
          </a:xfrm>
        </p:spPr>
      </p:pic>
    </p:spTree>
    <p:extLst>
      <p:ext uri="{BB962C8B-B14F-4D97-AF65-F5344CB8AC3E}">
        <p14:creationId xmlns:p14="http://schemas.microsoft.com/office/powerpoint/2010/main" val="649921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03A463-0A29-1612-BEAD-F4BFC6BBAC1B}"/>
              </a:ext>
            </a:extLst>
          </p:cNvPr>
          <p:cNvSpPr>
            <a:spLocks noGrp="1"/>
          </p:cNvSpPr>
          <p:nvPr>
            <p:ph type="ctrTitle"/>
          </p:nvPr>
        </p:nvSpPr>
        <p:spPr/>
        <p:txBody>
          <a:bodyPr/>
          <a:lstStyle/>
          <a:p>
            <a:r>
              <a:rPr lang="sv-SE"/>
              <a:t>Tack</a:t>
            </a:r>
          </a:p>
        </p:txBody>
      </p:sp>
      <p:sp>
        <p:nvSpPr>
          <p:cNvPr id="3" name="Alaotsikko 2">
            <a:extLst>
              <a:ext uri="{FF2B5EF4-FFF2-40B4-BE49-F238E27FC236}">
                <a16:creationId xmlns:a16="http://schemas.microsoft.com/office/drawing/2014/main" id="{74466ED7-CA3E-A368-D950-EA0C26F5144B}"/>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59949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46AAB-D4AA-DD47-88A4-5FF4C7E4312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2FE4665-B8FD-8B7B-6DB5-B4A8181F6BDE}"/>
              </a:ext>
            </a:extLst>
          </p:cNvPr>
          <p:cNvSpPr>
            <a:spLocks noGrp="1"/>
          </p:cNvSpPr>
          <p:nvPr>
            <p:ph type="title"/>
          </p:nvPr>
        </p:nvSpPr>
        <p:spPr/>
        <p:txBody>
          <a:bodyPr/>
          <a:lstStyle/>
          <a:p>
            <a:r>
              <a:rPr lang="sv-SE">
                <a:latin typeface="Open Sans"/>
                <a:ea typeface="Open Sans"/>
                <a:cs typeface="Open Sans"/>
              </a:rPr>
              <a:t>Varför bör kommunerna främja kultur?</a:t>
            </a:r>
          </a:p>
        </p:txBody>
      </p:sp>
      <p:sp>
        <p:nvSpPr>
          <p:cNvPr id="3" name="Sisällön paikkamerkki 2">
            <a:extLst>
              <a:ext uri="{FF2B5EF4-FFF2-40B4-BE49-F238E27FC236}">
                <a16:creationId xmlns:a16="http://schemas.microsoft.com/office/drawing/2014/main" id="{069F6E5A-8C9B-BA8A-158A-5F379C2763AA}"/>
              </a:ext>
            </a:extLst>
          </p:cNvPr>
          <p:cNvSpPr>
            <a:spLocks noGrp="1"/>
          </p:cNvSpPr>
          <p:nvPr>
            <p:ph idx="1"/>
          </p:nvPr>
        </p:nvSpPr>
        <p:spPr/>
        <p:txBody>
          <a:bodyPr vert="horz" lIns="91440" tIns="45720" rIns="91440" bIns="45720" rtlCol="0" anchor="t">
            <a:normAutofit/>
          </a:bodyPr>
          <a:lstStyle/>
          <a:p>
            <a:r>
              <a:rPr lang="sv-SE" dirty="0"/>
              <a:t>Upptäckter i Taikes verksamhet</a:t>
            </a:r>
          </a:p>
          <a:p>
            <a:pPr lvl="1"/>
            <a:r>
              <a:rPr lang="sv-SE" dirty="0"/>
              <a:t>Konst ökar välfärden, främjandet av kulturell välfärd gäller alla medborgare</a:t>
            </a:r>
          </a:p>
          <a:p>
            <a:pPr lvl="1"/>
            <a:r>
              <a:rPr lang="sv-SE" dirty="0"/>
              <a:t>Finländarna vill ha offentlig konst i sin livsmiljö (gallup om offentlig konst 2025)</a:t>
            </a:r>
          </a:p>
          <a:p>
            <a:pPr lvl="1"/>
            <a:r>
              <a:rPr lang="sv-SE" dirty="0"/>
              <a:t>Den kreativa ekonomin har stor tillväxtpotential men också många utmaningar på gräsrotsnivå</a:t>
            </a:r>
          </a:p>
          <a:p>
            <a:pPr lvl="1"/>
            <a:r>
              <a:rPr lang="sv-SE" dirty="0"/>
              <a:t>Kulturevenemang har betydande regionalekonomiska effekter</a:t>
            </a:r>
          </a:p>
          <a:p>
            <a:pPr lvl="1"/>
            <a:r>
              <a:rPr lang="sv-SE" dirty="0"/>
              <a:t>I den kulturpolitiska redogörelsen lyfts kulturen fram som en allemansrätt</a:t>
            </a:r>
          </a:p>
          <a:p>
            <a:pPr lvl="1"/>
            <a:r>
              <a:rPr lang="sv-SE" dirty="0">
                <a:latin typeface="Open Sans"/>
                <a:ea typeface="Open Sans"/>
                <a:cs typeface="Open Sans"/>
              </a:rPr>
              <a:t>Mer information, länkar och källor i slutet av detta material</a:t>
            </a:r>
          </a:p>
          <a:p>
            <a:pPr lvl="1"/>
            <a:endParaRPr lang="fi-FI" dirty="0"/>
          </a:p>
        </p:txBody>
      </p:sp>
    </p:spTree>
    <p:extLst>
      <p:ext uri="{BB962C8B-B14F-4D97-AF65-F5344CB8AC3E}">
        <p14:creationId xmlns:p14="http://schemas.microsoft.com/office/powerpoint/2010/main" val="74317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F7030-7682-ECE5-3731-D3F75441EA45}"/>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3A54954-0EF6-C7AF-99FD-4FD84C971918}"/>
              </a:ext>
            </a:extLst>
          </p:cNvPr>
          <p:cNvSpPr>
            <a:spLocks noGrp="1"/>
          </p:cNvSpPr>
          <p:nvPr>
            <p:ph type="body" sz="quarter" idx="13"/>
          </p:nvPr>
        </p:nvSpPr>
        <p:spPr>
          <a:xfrm>
            <a:off x="1198799" y="6129338"/>
            <a:ext cx="10643951" cy="728662"/>
          </a:xfrm>
        </p:spPr>
        <p:txBody>
          <a:bodyPr/>
          <a:lstStyle/>
          <a:p>
            <a:r>
              <a:rPr lang="sv-SE">
                <a:solidFill>
                  <a:srgbClr val="3F3F3F"/>
                </a:solidFill>
                <a:effectLst/>
              </a:rPr>
              <a:t>Hannele Rantala. Foto: Kai Widell</a:t>
            </a:r>
          </a:p>
        </p:txBody>
      </p:sp>
      <p:pic>
        <p:nvPicPr>
          <p:cNvPr id="11" name="Content Placeholder 10" descr="En konstnär sorterar bilder på sitt arbetsbord.">
            <a:extLst>
              <a:ext uri="{FF2B5EF4-FFF2-40B4-BE49-F238E27FC236}">
                <a16:creationId xmlns:a16="http://schemas.microsoft.com/office/drawing/2014/main" id="{BF8AEF9D-8945-2EC7-A403-31C176226129}"/>
              </a:ext>
            </a:extLst>
          </p:cNvPr>
          <p:cNvPicPr>
            <a:picLocks noGrp="1" noChangeAspect="1"/>
          </p:cNvPicPr>
          <p:nvPr>
            <p:ph idx="1"/>
          </p:nvPr>
        </p:nvPicPr>
        <p:blipFill>
          <a:blip r:embed="rId3"/>
          <a:stretch>
            <a:fillRect/>
          </a:stretch>
        </p:blipFill>
        <p:spPr>
          <a:xfrm>
            <a:off x="1200150" y="365125"/>
            <a:ext cx="8717757" cy="5811838"/>
          </a:xfrm>
        </p:spPr>
      </p:pic>
    </p:spTree>
    <p:extLst>
      <p:ext uri="{BB962C8B-B14F-4D97-AF65-F5344CB8AC3E}">
        <p14:creationId xmlns:p14="http://schemas.microsoft.com/office/powerpoint/2010/main" val="358673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2A72808-B864-A9C6-734B-7DAE4369561E}"/>
              </a:ext>
            </a:extLst>
          </p:cNvPr>
          <p:cNvSpPr>
            <a:spLocks noGrp="1"/>
          </p:cNvSpPr>
          <p:nvPr>
            <p:ph type="ctrTitle"/>
          </p:nvPr>
        </p:nvSpPr>
        <p:spPr/>
        <p:txBody>
          <a:bodyPr>
            <a:normAutofit fontScale="90000"/>
          </a:bodyPr>
          <a:lstStyle/>
          <a:p>
            <a:r>
              <a:rPr lang="sv-SE" dirty="0"/>
              <a:t>Det ingår i varje kommuns uppgifter att ordna kulturverksamhet  </a:t>
            </a:r>
          </a:p>
        </p:txBody>
      </p:sp>
      <p:sp>
        <p:nvSpPr>
          <p:cNvPr id="8" name="Alaotsikko 7">
            <a:extLst>
              <a:ext uri="{FF2B5EF4-FFF2-40B4-BE49-F238E27FC236}">
                <a16:creationId xmlns:a16="http://schemas.microsoft.com/office/drawing/2014/main" id="{BF246E73-DE40-F09E-4283-EE738946B789}"/>
              </a:ext>
            </a:extLst>
          </p:cNvPr>
          <p:cNvSpPr>
            <a:spLocks noGrp="1"/>
          </p:cNvSpPr>
          <p:nvPr>
            <p:ph type="subTitle" idx="1"/>
          </p:nvPr>
        </p:nvSpPr>
        <p:spPr/>
        <p:txBody>
          <a:bodyPr/>
          <a:lstStyle/>
          <a:p>
            <a:r>
              <a:rPr lang="sv-SE" dirty="0"/>
              <a:t>Enligt 3 § i </a:t>
            </a:r>
            <a:r>
              <a:rPr lang="sv-SE" dirty="0">
                <a:solidFill>
                  <a:srgbClr val="FFCACD"/>
                </a:solidFill>
                <a:hlinkClick r:id="rId2">
                  <a:extLst>
                    <a:ext uri="{A12FA001-AC4F-418D-AE19-62706E023703}">
                      <ahyp:hlinkClr xmlns:ahyp="http://schemas.microsoft.com/office/drawing/2018/hyperlinkcolor" val="tx"/>
                    </a:ext>
                  </a:extLst>
                </a:hlinkClick>
              </a:rPr>
              <a:t>Lag om kommunernas kulturverksamhet</a:t>
            </a:r>
            <a:r>
              <a:rPr lang="sv-SE" dirty="0"/>
              <a:t> (166/2019) ska kommunen ordna kulturverksamhet.</a:t>
            </a:r>
          </a:p>
        </p:txBody>
      </p:sp>
    </p:spTree>
    <p:extLst>
      <p:ext uri="{BB962C8B-B14F-4D97-AF65-F5344CB8AC3E}">
        <p14:creationId xmlns:p14="http://schemas.microsoft.com/office/powerpoint/2010/main" val="28575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2D0E5-62FD-D3D8-9E66-075E5ED63EC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1030C9D-7D09-744D-D49C-78BF9BB44E16}"/>
              </a:ext>
            </a:extLst>
          </p:cNvPr>
          <p:cNvSpPr>
            <a:spLocks noGrp="1"/>
          </p:cNvSpPr>
          <p:nvPr>
            <p:ph type="title"/>
          </p:nvPr>
        </p:nvSpPr>
        <p:spPr/>
        <p:txBody>
          <a:bodyPr>
            <a:normAutofit/>
          </a:bodyPr>
          <a:lstStyle/>
          <a:p>
            <a:r>
              <a:rPr lang="sv-SE"/>
              <a:t>För att genomföra denna uppgift ska kommunen</a:t>
            </a:r>
          </a:p>
        </p:txBody>
      </p:sp>
      <p:sp>
        <p:nvSpPr>
          <p:cNvPr id="4" name="Sisällön paikkamerkki 6">
            <a:extLst>
              <a:ext uri="{FF2B5EF4-FFF2-40B4-BE49-F238E27FC236}">
                <a16:creationId xmlns:a16="http://schemas.microsoft.com/office/drawing/2014/main" id="{D56F530B-CDFE-0A36-2716-8702CEA9D004}"/>
              </a:ext>
            </a:extLst>
          </p:cNvPr>
          <p:cNvSpPr txBox="1">
            <a:spLocks/>
          </p:cNvSpPr>
          <p:nvPr/>
        </p:nvSpPr>
        <p:spPr>
          <a:xfrm>
            <a:off x="2528790" y="2773936"/>
            <a:ext cx="25200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500" b="1">
                <a:latin typeface="Open Sans Semibold" panose="020B0606030504020204" pitchFamily="34" charset="0"/>
                <a:ea typeface="Open Sans Semibold"/>
                <a:cs typeface="Open Sans Semibold" panose="020B0606030504020204" pitchFamily="34" charset="0"/>
              </a:rPr>
              <a:t>1. främja likvärdig tillgång till och mångsidigt bruk av kultur och konst</a:t>
            </a:r>
          </a:p>
        </p:txBody>
      </p:sp>
      <p:sp>
        <p:nvSpPr>
          <p:cNvPr id="14" name="Sisällön paikkamerkki 6">
            <a:extLst>
              <a:ext uri="{FF2B5EF4-FFF2-40B4-BE49-F238E27FC236}">
                <a16:creationId xmlns:a16="http://schemas.microsoft.com/office/drawing/2014/main" id="{B50F58B1-4490-7DD8-94FF-70BD70192242}"/>
              </a:ext>
            </a:extLst>
          </p:cNvPr>
          <p:cNvSpPr txBox="1">
            <a:spLocks/>
          </p:cNvSpPr>
          <p:nvPr/>
        </p:nvSpPr>
        <p:spPr>
          <a:xfrm>
            <a:off x="1206367" y="4966293"/>
            <a:ext cx="25200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500" b="1">
                <a:latin typeface="Open Sans Semibold" panose="020B0606030504020204" pitchFamily="34" charset="0"/>
                <a:ea typeface="Open Sans Semibold"/>
                <a:cs typeface="Open Sans Semibold" panose="020B0606030504020204" pitchFamily="34" charset="0"/>
              </a:rPr>
              <a:t>4. erbjuda möjligheter till målinriktad konst- och kulturfostran inom kulturens och konstens olika former och områden</a:t>
            </a:r>
          </a:p>
        </p:txBody>
      </p:sp>
      <p:sp>
        <p:nvSpPr>
          <p:cNvPr id="17" name="Sisällön paikkamerkki 6">
            <a:extLst>
              <a:ext uri="{FF2B5EF4-FFF2-40B4-BE49-F238E27FC236}">
                <a16:creationId xmlns:a16="http://schemas.microsoft.com/office/drawing/2014/main" id="{9DF62A8C-678E-7733-BF97-0279059C0A8E}"/>
              </a:ext>
            </a:extLst>
          </p:cNvPr>
          <p:cNvSpPr txBox="1">
            <a:spLocks/>
          </p:cNvSpPr>
          <p:nvPr/>
        </p:nvSpPr>
        <p:spPr>
          <a:xfrm>
            <a:off x="5231595" y="2773936"/>
            <a:ext cx="25200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500" b="1">
                <a:latin typeface="Open Sans Semibold" panose="020B0606030504020204" pitchFamily="34" charset="0"/>
                <a:ea typeface="Open Sans Semibold"/>
                <a:cs typeface="Open Sans Semibold" panose="020B0606030504020204" pitchFamily="34" charset="0"/>
              </a:rPr>
              <a:t>2. skapa förutsättningar för professionellt konstnärligt arbete och professionell konstnärlig verksamhet</a:t>
            </a:r>
          </a:p>
        </p:txBody>
      </p:sp>
      <p:sp>
        <p:nvSpPr>
          <p:cNvPr id="20" name="Sisällön paikkamerkki 6">
            <a:extLst>
              <a:ext uri="{FF2B5EF4-FFF2-40B4-BE49-F238E27FC236}">
                <a16:creationId xmlns:a16="http://schemas.microsoft.com/office/drawing/2014/main" id="{C60835B6-7128-3929-FD24-4F3F9F4DFFC8}"/>
              </a:ext>
            </a:extLst>
          </p:cNvPr>
          <p:cNvSpPr txBox="1">
            <a:spLocks/>
          </p:cNvSpPr>
          <p:nvPr/>
        </p:nvSpPr>
        <p:spPr>
          <a:xfrm>
            <a:off x="7934400" y="2773936"/>
            <a:ext cx="25200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500" b="1">
                <a:latin typeface="Open Sans Semibold" panose="020B0606030504020204" pitchFamily="34" charset="0"/>
                <a:ea typeface="Open Sans Semibold"/>
                <a:cs typeface="Open Sans Semibold" panose="020B0606030504020204" pitchFamily="34" charset="0"/>
              </a:rPr>
              <a:t>3. främja utövande av kultur och konst samt medborgarverksamhet som anknyter till dessa</a:t>
            </a:r>
          </a:p>
        </p:txBody>
      </p:sp>
      <p:sp>
        <p:nvSpPr>
          <p:cNvPr id="23" name="Sisällön paikkamerkki 6">
            <a:extLst>
              <a:ext uri="{FF2B5EF4-FFF2-40B4-BE49-F238E27FC236}">
                <a16:creationId xmlns:a16="http://schemas.microsoft.com/office/drawing/2014/main" id="{0621FC11-F01E-E8CB-881F-77D8BF19DA8D}"/>
              </a:ext>
            </a:extLst>
          </p:cNvPr>
          <p:cNvSpPr txBox="1">
            <a:spLocks/>
          </p:cNvSpPr>
          <p:nvPr/>
        </p:nvSpPr>
        <p:spPr>
          <a:xfrm>
            <a:off x="3788790" y="4966293"/>
            <a:ext cx="25200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500" b="1">
                <a:latin typeface="Open Sans Semibold" panose="020B0606030504020204" pitchFamily="34" charset="0"/>
                <a:ea typeface="Open Sans Semibold"/>
                <a:cs typeface="Open Sans Semibold" panose="020B0606030504020204" pitchFamily="34" charset="0"/>
              </a:rPr>
              <a:t>5. främja bevarande och bruk av kulturarvet och verksamhet som stöder och utvecklar den lokala identiteten</a:t>
            </a:r>
          </a:p>
        </p:txBody>
      </p:sp>
      <p:sp>
        <p:nvSpPr>
          <p:cNvPr id="29" name="Sisällön paikkamerkki 6">
            <a:extLst>
              <a:ext uri="{FF2B5EF4-FFF2-40B4-BE49-F238E27FC236}">
                <a16:creationId xmlns:a16="http://schemas.microsoft.com/office/drawing/2014/main" id="{5F3464DF-7817-C89D-E392-CE263E72EA7C}"/>
              </a:ext>
            </a:extLst>
          </p:cNvPr>
          <p:cNvSpPr txBox="1">
            <a:spLocks/>
          </p:cNvSpPr>
          <p:nvPr/>
        </p:nvSpPr>
        <p:spPr>
          <a:xfrm>
            <a:off x="6491595" y="4966293"/>
            <a:ext cx="25200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500" b="1">
                <a:latin typeface="Open Sans Semibold" panose="020B0606030504020204" pitchFamily="34" charset="0"/>
                <a:ea typeface="Open Sans Semibold"/>
                <a:cs typeface="Open Sans Semibold" panose="020B0606030504020204" pitchFamily="34" charset="0"/>
              </a:rPr>
              <a:t>6. främja kultur och konst som en del av invånarnas välfärd och hälsa, delaktighet och samhörighet samt den lokala och regionala livskraften</a:t>
            </a:r>
          </a:p>
        </p:txBody>
      </p:sp>
      <p:sp>
        <p:nvSpPr>
          <p:cNvPr id="32" name="Sisällön paikkamerkki 6">
            <a:extLst>
              <a:ext uri="{FF2B5EF4-FFF2-40B4-BE49-F238E27FC236}">
                <a16:creationId xmlns:a16="http://schemas.microsoft.com/office/drawing/2014/main" id="{81158D29-31D9-90E1-E23E-261954895F46}"/>
              </a:ext>
            </a:extLst>
          </p:cNvPr>
          <p:cNvSpPr txBox="1">
            <a:spLocks/>
          </p:cNvSpPr>
          <p:nvPr/>
        </p:nvSpPr>
        <p:spPr>
          <a:xfrm>
            <a:off x="9194400" y="4966293"/>
            <a:ext cx="25200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500" b="1">
                <a:latin typeface="Open Sans Semibold" panose="020B0606030504020204" pitchFamily="34" charset="0"/>
                <a:ea typeface="Open Sans Semibold"/>
                <a:cs typeface="Open Sans Semibold" panose="020B0606030504020204" pitchFamily="34" charset="0"/>
              </a:rPr>
              <a:t>7. främja kulturell samverkan och internationell verksamhet samt utföra andra åtgärder som har samband med kultur och konst.</a:t>
            </a:r>
          </a:p>
        </p:txBody>
      </p:sp>
      <p:pic>
        <p:nvPicPr>
          <p:cNvPr id="35" name="Picture 34" descr="Två handflator vända mot betraktaren och ett hjärta ovanför dem.">
            <a:extLst>
              <a:ext uri="{FF2B5EF4-FFF2-40B4-BE49-F238E27FC236}">
                <a16:creationId xmlns:a16="http://schemas.microsoft.com/office/drawing/2014/main" id="{1E12724E-752E-8545-825B-657B3E0A8484}"/>
              </a:ext>
            </a:extLst>
          </p:cNvPr>
          <p:cNvPicPr>
            <a:picLocks noChangeAspect="1"/>
          </p:cNvPicPr>
          <p:nvPr/>
        </p:nvPicPr>
        <p:blipFill>
          <a:blip r:embed="rId2"/>
          <a:stretch>
            <a:fillRect/>
          </a:stretch>
        </p:blipFill>
        <p:spPr>
          <a:xfrm>
            <a:off x="7214164" y="3638089"/>
            <a:ext cx="1095594" cy="1249318"/>
          </a:xfrm>
          <a:prstGeom prst="rect">
            <a:avLst/>
          </a:prstGeom>
        </p:spPr>
      </p:pic>
      <p:pic>
        <p:nvPicPr>
          <p:cNvPr id="37" name="Picture 36" descr="En våg.">
            <a:extLst>
              <a:ext uri="{FF2B5EF4-FFF2-40B4-BE49-F238E27FC236}">
                <a16:creationId xmlns:a16="http://schemas.microsoft.com/office/drawing/2014/main" id="{55730358-91E3-65A4-05E7-AD10791F53F7}"/>
              </a:ext>
            </a:extLst>
          </p:cNvPr>
          <p:cNvPicPr>
            <a:picLocks noChangeAspect="1"/>
          </p:cNvPicPr>
          <p:nvPr/>
        </p:nvPicPr>
        <p:blipFill>
          <a:blip r:embed="rId3"/>
          <a:stretch>
            <a:fillRect/>
          </a:stretch>
        </p:blipFill>
        <p:spPr>
          <a:xfrm>
            <a:off x="3191134" y="1687122"/>
            <a:ext cx="1235066" cy="1046912"/>
          </a:xfrm>
          <a:prstGeom prst="rect">
            <a:avLst/>
          </a:prstGeom>
        </p:spPr>
      </p:pic>
      <p:pic>
        <p:nvPicPr>
          <p:cNvPr id="39" name="Picture 38" descr="En höjd knytnäve.">
            <a:extLst>
              <a:ext uri="{FF2B5EF4-FFF2-40B4-BE49-F238E27FC236}">
                <a16:creationId xmlns:a16="http://schemas.microsoft.com/office/drawing/2014/main" id="{84E23E83-5938-97C0-7667-97C6F4B01B29}"/>
              </a:ext>
            </a:extLst>
          </p:cNvPr>
          <p:cNvPicPr>
            <a:picLocks noChangeAspect="1"/>
          </p:cNvPicPr>
          <p:nvPr/>
        </p:nvPicPr>
        <p:blipFill>
          <a:blip r:embed="rId4"/>
          <a:stretch>
            <a:fillRect/>
          </a:stretch>
        </p:blipFill>
        <p:spPr>
          <a:xfrm>
            <a:off x="8813952" y="1557822"/>
            <a:ext cx="849258" cy="1221405"/>
          </a:xfrm>
          <a:prstGeom prst="rect">
            <a:avLst/>
          </a:prstGeom>
        </p:spPr>
      </p:pic>
      <p:pic>
        <p:nvPicPr>
          <p:cNvPr id="41" name="Picture 40" descr="Tre människogestalter framför ett jordklot.">
            <a:extLst>
              <a:ext uri="{FF2B5EF4-FFF2-40B4-BE49-F238E27FC236}">
                <a16:creationId xmlns:a16="http://schemas.microsoft.com/office/drawing/2014/main" id="{294490FD-CF4E-D384-B288-FAD729040D1D}"/>
              </a:ext>
            </a:extLst>
          </p:cNvPr>
          <p:cNvPicPr>
            <a:picLocks noChangeAspect="1"/>
          </p:cNvPicPr>
          <p:nvPr/>
        </p:nvPicPr>
        <p:blipFill>
          <a:blip r:embed="rId5"/>
          <a:stretch>
            <a:fillRect/>
          </a:stretch>
        </p:blipFill>
        <p:spPr>
          <a:xfrm>
            <a:off x="10024759" y="3722284"/>
            <a:ext cx="977322" cy="1169133"/>
          </a:xfrm>
          <a:prstGeom prst="rect">
            <a:avLst/>
          </a:prstGeom>
        </p:spPr>
      </p:pic>
      <p:pic>
        <p:nvPicPr>
          <p:cNvPr id="43" name="Picture 42" descr="En låda med två leende ansikten ovanför.">
            <a:extLst>
              <a:ext uri="{FF2B5EF4-FFF2-40B4-BE49-F238E27FC236}">
                <a16:creationId xmlns:a16="http://schemas.microsoft.com/office/drawing/2014/main" id="{EEAA9359-E60B-E128-AF2D-B0301AE34EFA}"/>
              </a:ext>
            </a:extLst>
          </p:cNvPr>
          <p:cNvPicPr>
            <a:picLocks noChangeAspect="1"/>
          </p:cNvPicPr>
          <p:nvPr/>
        </p:nvPicPr>
        <p:blipFill>
          <a:blip r:embed="rId6"/>
          <a:stretch>
            <a:fillRect/>
          </a:stretch>
        </p:blipFill>
        <p:spPr>
          <a:xfrm>
            <a:off x="1997225" y="3702789"/>
            <a:ext cx="974774" cy="1263504"/>
          </a:xfrm>
          <a:prstGeom prst="rect">
            <a:avLst/>
          </a:prstGeom>
        </p:spPr>
      </p:pic>
      <p:pic>
        <p:nvPicPr>
          <p:cNvPr id="45" name="Picture 44" descr="En måltavla med en pil i mitten.">
            <a:extLst>
              <a:ext uri="{FF2B5EF4-FFF2-40B4-BE49-F238E27FC236}">
                <a16:creationId xmlns:a16="http://schemas.microsoft.com/office/drawing/2014/main" id="{B95F2C6C-AE0B-8F5A-1A13-906D5A5DE1A3}"/>
              </a:ext>
            </a:extLst>
          </p:cNvPr>
          <p:cNvPicPr>
            <a:picLocks noChangeAspect="1"/>
          </p:cNvPicPr>
          <p:nvPr/>
        </p:nvPicPr>
        <p:blipFill>
          <a:blip r:embed="rId7"/>
          <a:stretch>
            <a:fillRect/>
          </a:stretch>
        </p:blipFill>
        <p:spPr>
          <a:xfrm>
            <a:off x="5979097" y="1663381"/>
            <a:ext cx="1235067" cy="1066210"/>
          </a:xfrm>
          <a:prstGeom prst="rect">
            <a:avLst/>
          </a:prstGeom>
        </p:spPr>
      </p:pic>
      <p:pic>
        <p:nvPicPr>
          <p:cNvPr id="47" name="Picture 46" descr="En planta som växer uppåt.">
            <a:extLst>
              <a:ext uri="{FF2B5EF4-FFF2-40B4-BE49-F238E27FC236}">
                <a16:creationId xmlns:a16="http://schemas.microsoft.com/office/drawing/2014/main" id="{1E993AEC-F9A8-F735-BB17-844F52E345C7}"/>
              </a:ext>
            </a:extLst>
          </p:cNvPr>
          <p:cNvPicPr>
            <a:picLocks noChangeAspect="1"/>
          </p:cNvPicPr>
          <p:nvPr/>
        </p:nvPicPr>
        <p:blipFill>
          <a:blip r:embed="rId8"/>
          <a:stretch>
            <a:fillRect/>
          </a:stretch>
        </p:blipFill>
        <p:spPr>
          <a:xfrm>
            <a:off x="4656309" y="3618791"/>
            <a:ext cx="849258" cy="1267697"/>
          </a:xfrm>
          <a:prstGeom prst="rect">
            <a:avLst/>
          </a:prstGeom>
        </p:spPr>
      </p:pic>
    </p:spTree>
    <p:extLst>
      <p:ext uri="{BB962C8B-B14F-4D97-AF65-F5344CB8AC3E}">
        <p14:creationId xmlns:p14="http://schemas.microsoft.com/office/powerpoint/2010/main" val="51837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46FC9-9C4D-DD43-F52E-60D7E513C22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BDD1040-A571-7EE4-D7BC-C9ED2E09830D}"/>
              </a:ext>
            </a:extLst>
          </p:cNvPr>
          <p:cNvSpPr>
            <a:spLocks noGrp="1"/>
          </p:cNvSpPr>
          <p:nvPr>
            <p:ph type="title"/>
          </p:nvPr>
        </p:nvSpPr>
        <p:spPr/>
        <p:txBody>
          <a:bodyPr/>
          <a:lstStyle/>
          <a:p>
            <a:r>
              <a:rPr lang="sv-SE"/>
              <a:t>Även andra lagar styr kommunernas kulturverksamhet</a:t>
            </a:r>
          </a:p>
        </p:txBody>
      </p:sp>
      <p:sp>
        <p:nvSpPr>
          <p:cNvPr id="3" name="Sisällön paikkamerkki 2">
            <a:extLst>
              <a:ext uri="{FF2B5EF4-FFF2-40B4-BE49-F238E27FC236}">
                <a16:creationId xmlns:a16="http://schemas.microsoft.com/office/drawing/2014/main" id="{A45D5D1F-3AD0-343C-FBEC-A4EEA059B329}"/>
              </a:ext>
            </a:extLst>
          </p:cNvPr>
          <p:cNvSpPr>
            <a:spLocks noGrp="1"/>
          </p:cNvSpPr>
          <p:nvPr>
            <p:ph idx="1"/>
          </p:nvPr>
        </p:nvSpPr>
        <p:spPr/>
        <p:txBody>
          <a:bodyPr>
            <a:normAutofit/>
          </a:bodyPr>
          <a:lstStyle/>
          <a:p>
            <a:r>
              <a:rPr lang="sv-SE">
                <a:hlinkClick r:id="rId2"/>
              </a:rPr>
              <a:t>Lag om allmänna bibliotek</a:t>
            </a:r>
            <a:r>
              <a:rPr lang="sv-SE"/>
              <a:t> (1492/2016)</a:t>
            </a:r>
          </a:p>
          <a:p>
            <a:pPr lvl="1"/>
            <a:r>
              <a:rPr lang="sv-SE"/>
              <a:t>Biblioteksverksamhet obligatorisk</a:t>
            </a:r>
          </a:p>
          <a:p>
            <a:r>
              <a:rPr lang="sv-SE">
                <a:hlinkClick r:id="rId3"/>
              </a:rPr>
              <a:t>Museilag</a:t>
            </a:r>
            <a:r>
              <a:rPr lang="sv-SE"/>
              <a:t> (314/2019)</a:t>
            </a:r>
          </a:p>
          <a:p>
            <a:r>
              <a:rPr lang="sv-SE">
                <a:hlinkClick r:id="rId4"/>
              </a:rPr>
              <a:t>Lag om grundläggande konstundervisning</a:t>
            </a:r>
            <a:r>
              <a:rPr lang="sv-SE"/>
              <a:t> (633/1998)</a:t>
            </a:r>
          </a:p>
          <a:p>
            <a:r>
              <a:rPr lang="sv-SE">
                <a:hlinkClick r:id="rId5"/>
              </a:rPr>
              <a:t>Lag om främjande av scenkonst</a:t>
            </a:r>
            <a:r>
              <a:rPr lang="sv-SE"/>
              <a:t> (1082/2020)</a:t>
            </a:r>
          </a:p>
          <a:p>
            <a:r>
              <a:rPr lang="sv-SE">
                <a:hlinkClick r:id="rId6"/>
              </a:rPr>
              <a:t>Lag om fritt bildningsarbete</a:t>
            </a:r>
          </a:p>
        </p:txBody>
      </p:sp>
    </p:spTree>
    <p:extLst>
      <p:ext uri="{BB962C8B-B14F-4D97-AF65-F5344CB8AC3E}">
        <p14:creationId xmlns:p14="http://schemas.microsoft.com/office/powerpoint/2010/main" val="337811631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10024E4818B74891E67BBE2482EDBC" ma:contentTypeVersion="3" ma:contentTypeDescription="Create a new document." ma:contentTypeScope="" ma:versionID="724abe96f05fb5e823f6226187529a71">
  <xsd:schema xmlns:xsd="http://www.w3.org/2001/XMLSchema" xmlns:xs="http://www.w3.org/2001/XMLSchema" xmlns:p="http://schemas.microsoft.com/office/2006/metadata/properties" xmlns:ns2="9cb35c93-c03d-4421-b4ba-f9cbe5ce027f" targetNamespace="http://schemas.microsoft.com/office/2006/metadata/properties" ma:root="true" ma:fieldsID="f448b72e1f3865f64eecae85fb0c2157" ns2:_="">
    <xsd:import namespace="9cb35c93-c03d-4421-b4ba-f9cbe5ce027f"/>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35c93-c03d-4421-b4ba-f9cbe5ce02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18C928-021D-4597-8F26-200A5F905C8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C67ED40-5A2C-42AB-A38B-26B43CC77C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35c93-c03d-4421-b4ba-f9cbe5ce0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31EABD-C1E3-4C6E-8386-E66E60C9EA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2322</Words>
  <Application>Microsoft Office PowerPoint</Application>
  <PresentationFormat>Laajakuva</PresentationFormat>
  <Paragraphs>237</Paragraphs>
  <Slides>43</Slides>
  <Notes>10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43</vt:i4>
      </vt:variant>
    </vt:vector>
  </HeadingPairs>
  <TitlesOfParts>
    <vt:vector size="48" baseType="lpstr">
      <vt:lpstr>Arial</vt:lpstr>
      <vt:lpstr>Calibri</vt:lpstr>
      <vt:lpstr>Open Sans</vt:lpstr>
      <vt:lpstr>Open Sans Semibold</vt:lpstr>
      <vt:lpstr>Office-teema</vt:lpstr>
      <vt:lpstr>Vad bör kommunens förtroendevalda veta  om konst och kultur  i kommunerna?</vt:lpstr>
      <vt:lpstr>Innehållsförteckning</vt:lpstr>
      <vt:lpstr>Taike stöder kommunerna i deras kulturarbete</vt:lpstr>
      <vt:lpstr>Varför bör kommunerna främja kultur?</vt:lpstr>
      <vt:lpstr>Varför bör kommunerna främja kultur?</vt:lpstr>
      <vt:lpstr>PowerPoint-esitys</vt:lpstr>
      <vt:lpstr>Det ingår i varje kommuns uppgifter att ordna kulturverksamhet  </vt:lpstr>
      <vt:lpstr>För att genomföra denna uppgift ska kommunen</vt:lpstr>
      <vt:lpstr>Även andra lagar styr kommunernas kulturverksamhet</vt:lpstr>
      <vt:lpstr>Kulturverksamhet är ett delat ansvar</vt:lpstr>
      <vt:lpstr>Kulturverksamhet är ett delat ansvar</vt:lpstr>
      <vt:lpstr>Centrala konst- och kulturpolitiska dokument  för kommunala beslutsfattare</vt:lpstr>
      <vt:lpstr>PowerPoint-esitys</vt:lpstr>
      <vt:lpstr>Finansiering av kulturverksamhet</vt:lpstr>
      <vt:lpstr>Finansiering från staten, kommuner, stiftelser och privatpersoner</vt:lpstr>
      <vt:lpstr>Finansiering från staten, kommuner, stiftelser och privatpersoner</vt:lpstr>
      <vt:lpstr>Finansiering från staten, kommuner, stiftelser och privatpersoner</vt:lpstr>
      <vt:lpstr>Finansiering av det fria konstfältets sammanslutningar</vt:lpstr>
      <vt:lpstr>Exempel: Festivaler har betydande regionalekonomiska effekter</vt:lpstr>
      <vt:lpstr>Exempel: Kommunerna spelar en viktig roll  i finansieringen av festivaler</vt:lpstr>
      <vt:lpstr>Strukturer i kommunernas kulturverksamhet  och jämförelse av kostnader</vt:lpstr>
      <vt:lpstr>PowerPoint-esitys</vt:lpstr>
      <vt:lpstr>Konstnärers arbete  och försörjning</vt:lpstr>
      <vt:lpstr>Konstnärer får sin försörjning från många olika källor</vt:lpstr>
      <vt:lpstr>Konstnärers inkomstslag 2023</vt:lpstr>
      <vt:lpstr>Kommunens inverkan på konstnärers inkomstbildning och sysselsättning</vt:lpstr>
      <vt:lpstr>Konstnärer samarbetar gärna med kommunen ...</vt:lpstr>
      <vt:lpstr>... men upplever att det ofta är svårt att samarbeta med kommunen</vt:lpstr>
      <vt:lpstr>Vilken typ av stöd vill konstnärer ha  från kommunerna? (n=1078)</vt:lpstr>
      <vt:lpstr>PowerPoint-esitys</vt:lpstr>
      <vt:lpstr>Vad kan en kommunal beslutsfattare göra för att främja konst och kultur?</vt:lpstr>
      <vt:lpstr>Främjande av kultur på strategisk nivå</vt:lpstr>
      <vt:lpstr>Samordning inom kommunen av åtgärder  för att främja konst och kultur</vt:lpstr>
      <vt:lpstr>Samordning inom kommunen  för att stärka konstnärers arbetsförutsättningar</vt:lpstr>
      <vt:lpstr>PowerPoint-esitys</vt:lpstr>
      <vt:lpstr>Var hittar man  mer information?</vt:lpstr>
      <vt:lpstr>Mer information och experttjänster från Taike  i frågor om konst och kultur</vt:lpstr>
      <vt:lpstr>Länkar och mer information</vt:lpstr>
      <vt:lpstr>Länkar och mer information</vt:lpstr>
      <vt:lpstr>Kommunförbundets materialbank för förtroendevalda på https://www.kommunforbundet.fi/fortroendevalda</vt:lpstr>
      <vt:lpstr>Kommunförbundets materialbank för förtroendevalda på https://www.kommunforbundet.fi/fortroendevalda</vt:lpstr>
      <vt:lpstr>PowerPoint-esitys</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32</cp:revision>
  <dcterms:created xsi:type="dcterms:W3CDTF">2025-08-05T09:31:03Z</dcterms:created>
  <dcterms:modified xsi:type="dcterms:W3CDTF">2025-09-03T06:37:24Z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0x0101004710024E4818B74891E67BBE2482EDBC</vt:lpwstr>
  </property>
</Properties>
</file>