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8" r:id="rId7"/>
    <p:sldId id="263" r:id="rId8"/>
    <p:sldId id="268" r:id="rId9"/>
    <p:sldId id="259" r:id="rId10"/>
    <p:sldId id="269" r:id="rId11"/>
    <p:sldId id="260" r:id="rId12"/>
    <p:sldId id="261" r:id="rId13"/>
    <p:sldId id="262" r:id="rId14"/>
    <p:sldId id="264" r:id="rId15"/>
    <p:sldId id="265" r:id="rId16"/>
    <p:sldId id="267" r:id="rId17"/>
    <p:sldId id="266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3E5E22-1C4A-E976-6652-50C9FDA22F92}" name="Pajunen Laura (KUVI)" initials="LP" userId="S::laura.pajunen@kuvi.fi::b344a20b-1f39-468a-b9f7-1835bb459c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8" autoAdjust="0"/>
    <p:restoredTop sz="93447" autoAdjust="0"/>
  </p:normalViewPr>
  <p:slideViewPr>
    <p:cSldViewPr snapToGrid="0">
      <p:cViewPr varScale="1">
        <p:scale>
          <a:sx n="103" d="100"/>
          <a:sy n="103" d="100"/>
        </p:scale>
        <p:origin x="6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Taul1!$C$2</c:f>
              <c:strCache>
                <c:ptCount val="1"/>
                <c:pt idx="0">
                  <c:v>Antal sökande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Taul1!$B$3:$B$9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val>
            <c:numRef>
              <c:f>Taul1!$C$3:$C$9</c:f>
              <c:numCache>
                <c:formatCode>General</c:formatCode>
                <c:ptCount val="7"/>
                <c:pt idx="0">
                  <c:v>528</c:v>
                </c:pt>
                <c:pt idx="1">
                  <c:v>553</c:v>
                </c:pt>
                <c:pt idx="2">
                  <c:v>609</c:v>
                </c:pt>
                <c:pt idx="3">
                  <c:v>625</c:v>
                </c:pt>
                <c:pt idx="4">
                  <c:v>687</c:v>
                </c:pt>
                <c:pt idx="5">
                  <c:v>718</c:v>
                </c:pt>
                <c:pt idx="6">
                  <c:v>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E7-42DE-BE91-1E40714F1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7"/>
        <c:axId val="874143128"/>
        <c:axId val="874142472"/>
      </c:barChart>
      <c:catAx>
        <c:axId val="87414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74142472"/>
        <c:crosses val="autoZero"/>
        <c:auto val="1"/>
        <c:lblAlgn val="ctr"/>
        <c:lblOffset val="100"/>
        <c:noMultiLvlLbl val="0"/>
      </c:catAx>
      <c:valAx>
        <c:axId val="87414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74143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B9FDE-0CCE-414E-BCC6-3CEBAD5EDD10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F1BB2-468A-4510-A06D-5325AC49AC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5550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Pitäisikö tätä korostaa jotenkin </a:t>
            </a:r>
            <a:r>
              <a:rPr lang="fi-FI" dirty="0" err="1"/>
              <a:t>enkkuinfossa</a:t>
            </a:r>
            <a:r>
              <a:rPr lang="fi-FI" dirty="0"/>
              <a:t>?</a:t>
            </a:r>
            <a:br>
              <a:rPr lang="fi-FI" dirty="0"/>
            </a:br>
            <a:r>
              <a:rPr lang="fi-FI" sz="1200" b="1" i="1" dirty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voidaan myöntää taiteilijalle, joka asuu tai on asunut pysyvästi Suomessa</a:t>
            </a:r>
            <a:endParaRPr lang="fi-FI" b="1" i="1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F1BB2-468A-4510-A06D-5325AC49AC3A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5004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br>
              <a:rPr lang="fi-FI" sz="900" dirty="0">
                <a:solidFill>
                  <a:srgbClr val="FF0000"/>
                </a:solidFill>
              </a:rPr>
            </a:br>
            <a:br>
              <a:rPr lang="fi-FI" sz="900" dirty="0">
                <a:solidFill>
                  <a:srgbClr val="FF0000"/>
                </a:solidFill>
              </a:rPr>
            </a:br>
            <a:r>
              <a:rPr lang="fi-FI" sz="900" b="1" dirty="0">
                <a:solidFill>
                  <a:srgbClr val="FF0000"/>
                </a:solidFill>
              </a:rPr>
              <a:t>*</a:t>
            </a:r>
            <a:r>
              <a:rPr lang="fi-FI" sz="900" b="1" dirty="0" err="1">
                <a:solidFill>
                  <a:srgbClr val="FF0000"/>
                </a:solidFill>
              </a:rPr>
              <a:t>Keva</a:t>
            </a:r>
            <a:r>
              <a:rPr lang="fi-FI" sz="900" b="1" dirty="0">
                <a:solidFill>
                  <a:srgbClr val="FF0000"/>
                </a:solidFill>
              </a:rPr>
              <a:t>: </a:t>
            </a:r>
            <a:r>
              <a:rPr lang="fi-FI" sz="900" dirty="0">
                <a:solidFill>
                  <a:srgbClr val="FF0000"/>
                </a:solidFill>
              </a:rPr>
              <a:t>Ylimääräiset taiteilijaeläkkeet maksussa 2025 </a:t>
            </a:r>
            <a:br>
              <a:rPr lang="fi-FI" sz="900" dirty="0">
                <a:solidFill>
                  <a:srgbClr val="FF0000"/>
                </a:solidFill>
              </a:rPr>
            </a:br>
            <a:r>
              <a:rPr lang="fi-FI" sz="900" dirty="0">
                <a:solidFill>
                  <a:srgbClr val="FF0000"/>
                </a:solidFill>
              </a:rPr>
              <a:t>vanhuuseläke 1163 kpl ja perhe-eläke 100 yht. 1263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F1BB2-468A-4510-A06D-5325AC49AC3A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7203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2026 = 803 (vertailu vuoteen 25 +85 ja vuoteen 20 +275)</a:t>
            </a:r>
          </a:p>
          <a:p>
            <a:r>
              <a:rPr lang="fi-FI" dirty="0"/>
              <a:t>2025 = 718</a:t>
            </a:r>
          </a:p>
          <a:p>
            <a:r>
              <a:rPr lang="fi-FI" dirty="0"/>
              <a:t>2024 = 687</a:t>
            </a:r>
          </a:p>
          <a:p>
            <a:r>
              <a:rPr lang="fi-FI" dirty="0"/>
              <a:t>2023 = 625</a:t>
            </a:r>
          </a:p>
          <a:p>
            <a:r>
              <a:rPr lang="fi-FI" dirty="0"/>
              <a:t>2022 = 609</a:t>
            </a:r>
          </a:p>
          <a:p>
            <a:r>
              <a:rPr lang="fi-FI" dirty="0"/>
              <a:t>2021 = 553</a:t>
            </a:r>
            <a:br>
              <a:rPr lang="fi-FI" dirty="0"/>
            </a:br>
            <a:r>
              <a:rPr lang="fi-FI" dirty="0"/>
              <a:t>2020 = 528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F1BB2-468A-4510-A06D-5325AC49AC3A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7618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F1BB2-468A-4510-A06D-5325AC49AC3A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6298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F1BB2-468A-4510-A06D-5325AC49AC3A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3579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>
                <a:solidFill>
                  <a:srgbClr val="C00000"/>
                </a:solidFill>
              </a:rPr>
              <a:t>Muutos paperihakemusten osalta:</a:t>
            </a:r>
            <a:br>
              <a:rPr lang="fi-FI" dirty="0"/>
            </a:br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Jos verkkoasiointi ei ole mahdollista, olethan yhteydessä Taide- ja kulttuuriviraston asiakaspalveluun asiakaspalvelu@kuvi.fi. Paperihakemuksen voi toimittaa vain Taide- ja kulttuuriviraston kirjaamon osoitteeseen Kaikukatu 2 C, 00530 Helsinki. Viraston muut toimipisteet eivät ole sellaisia asiointitoimipisteitä, joihin voi jättää valtionavustushakemuksen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F1BB2-468A-4510-A06D-5325AC49AC3A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596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F1BB2-468A-4510-A06D-5325AC49AC3A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5330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F1BB2-468A-4510-A06D-5325AC49AC3A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254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683A93-E232-1631-F9A6-0C7E0B384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990" y="568171"/>
            <a:ext cx="9765437" cy="3000652"/>
          </a:xfrm>
        </p:spPr>
        <p:txBody>
          <a:bodyPr anchor="b"/>
          <a:lstStyle>
            <a:lvl1pPr algn="l">
              <a:defRPr sz="6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9F48AEF-9516-0A99-56AC-ED8FCEBE1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989" y="3850613"/>
            <a:ext cx="9765437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DB036343-179C-D656-A06D-D30FAC95EF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8913" y="6554933"/>
            <a:ext cx="1114887" cy="2840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EC56EAB-FEE6-4B23-9893-8FE321F89819}" type="datetime1">
              <a:rPr lang="fi-FI" smtClean="0"/>
              <a:t>30.9.2026</a:t>
            </a:fld>
            <a:endParaRPr lang="fi-FI" dirty="0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B13D5981-9AA2-1CCB-E263-00147926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54933"/>
            <a:ext cx="666195" cy="2840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AEB26E-EC7E-4EB5-AA0E-C042AAD27DD2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Alatunnisteen paikkamerkki 7">
            <a:extLst>
              <a:ext uri="{FF2B5EF4-FFF2-40B4-BE49-F238E27FC236}">
                <a16:creationId xmlns:a16="http://schemas.microsoft.com/office/drawing/2014/main" id="{048F28E6-3D14-4A21-F21C-D25B5F256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004" y="6470587"/>
            <a:ext cx="9400713" cy="365125"/>
          </a:xfrm>
        </p:spPr>
        <p:txBody>
          <a:bodyPr/>
          <a:lstStyle/>
          <a:p>
            <a:r>
              <a:rPr lang="fi-FI"/>
              <a:t>Taide- ja kulttuurivirasto			</a:t>
            </a:r>
            <a:r>
              <a:rPr lang="fi-FI" sz="1200" b="0"/>
              <a:t>www.kuvi.fi • www.taike.fi • www.kavi.fi</a:t>
            </a:r>
          </a:p>
        </p:txBody>
      </p:sp>
    </p:spTree>
    <p:extLst>
      <p:ext uri="{BB962C8B-B14F-4D97-AF65-F5344CB8AC3E}">
        <p14:creationId xmlns:p14="http://schemas.microsoft.com/office/powerpoint/2010/main" val="77596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45ADEA-81CF-B5C6-3DE8-3A92BB9EB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81175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4AF430-F321-E79E-83C7-5BDEF6503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1529A77-C7DC-A39A-705D-A3E497789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Taide- ja kulttuurivirasto			</a:t>
            </a:r>
            <a:r>
              <a:rPr lang="fi-FI" sz="1200" b="0"/>
              <a:t>www.kuvi.fi • www.taike.fi • www.kavi.fi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0B4A37D-BC7F-5041-C76B-68518E14C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8913" y="6564134"/>
            <a:ext cx="1114887" cy="271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C7C8B82-3123-4AE4-AAC8-2BCC1158D70D}" type="datetime1">
              <a:rPr lang="fi-FI" smtClean="0"/>
              <a:t>30.9.2026</a:t>
            </a:fld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F1A6259A-B294-CD73-6132-72C1EC1362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64135"/>
            <a:ext cx="666195" cy="2715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5AEB26E-EC7E-4EB5-AA0E-C042AAD27DD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75725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74C960-0202-7AD1-6444-6D6DDDBC9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0" y="304800"/>
            <a:ext cx="5256213" cy="1409700"/>
          </a:xfrm>
        </p:spPr>
        <p:txBody>
          <a:bodyPr anchor="b">
            <a:noAutofit/>
          </a:bodyPr>
          <a:lstStyle>
            <a:lvl1pPr>
              <a:defRPr sz="4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2FC94BA9-2F11-24EB-AC1C-782615B55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Taide- ja kulttuurivirasto			</a:t>
            </a:r>
            <a:r>
              <a:rPr lang="fi-FI" sz="1200" b="0"/>
              <a:t>www.kuvi.fi • www.taike.fi • www.kavi.fi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F30EE2FB-00A9-8057-FDDE-BD00E070DA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1" y="1981200"/>
            <a:ext cx="5256213" cy="4318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6B316D33-4C0A-EEBD-04ED-F87B9039E8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0800" y="-1"/>
            <a:ext cx="5791200" cy="6444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E31AA547-8D96-E2F3-DE0E-7CCE7031E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8913" y="6564134"/>
            <a:ext cx="1114887" cy="271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C7C8B82-3123-4AE4-AAC8-2BCC1158D70D}" type="datetime1">
              <a:rPr lang="fi-FI" smtClean="0"/>
              <a:t>30.9.2026</a:t>
            </a:fld>
            <a:endParaRPr lang="fi-FI" dirty="0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42D3BB7E-D283-1071-8A92-0A53D5038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64135"/>
            <a:ext cx="666195" cy="2715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5AEB26E-EC7E-4EB5-AA0E-C042AAD27DD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7547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74C960-0202-7AD1-6444-6D6DDDBC9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6310" y="304800"/>
            <a:ext cx="5256213" cy="1409700"/>
          </a:xfrm>
        </p:spPr>
        <p:txBody>
          <a:bodyPr anchor="b">
            <a:noAutofit/>
          </a:bodyPr>
          <a:lstStyle>
            <a:lvl1pPr>
              <a:defRPr sz="4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2FC94BA9-2F11-24EB-AC1C-782615B55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Taide- ja kulttuurivirasto			</a:t>
            </a:r>
            <a:r>
              <a:rPr lang="fi-FI" sz="1200" b="0"/>
              <a:t>www.kuvi.fi • www.taike.fi • www.kavi.fi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F30EE2FB-00A9-8057-FDDE-BD00E070DA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56311" y="1981200"/>
            <a:ext cx="5256213" cy="4318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6B316D33-4C0A-EEBD-04ED-F87B9039E8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791200" cy="6444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28CF29A-A333-8885-F296-AAC38605A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8913" y="6564134"/>
            <a:ext cx="1114887" cy="271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C7C8B82-3123-4AE4-AAC8-2BCC1158D70D}" type="datetime1">
              <a:rPr lang="fi-FI" smtClean="0"/>
              <a:t>30.9.2026</a:t>
            </a:fld>
            <a:endParaRPr lang="fi-FI" dirty="0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1B9537A0-7D50-AC4D-D822-6BE4C2F737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64135"/>
            <a:ext cx="666195" cy="2715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5AEB26E-EC7E-4EB5-AA0E-C042AAD27DD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71998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71570A8-A4BD-6F51-F511-03A9C7C2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Taide- ja kulttuurivirasto			</a:t>
            </a:r>
            <a:r>
              <a:rPr lang="fi-FI" sz="1200" b="0"/>
              <a:t>www.kuvi.fi • www.taike.fi • www.kavi.fi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D31FE004-B265-65C2-973C-E9FB0D5F7B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44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E7BBAE1F-4E17-45FA-DA91-CDF16761DB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8913" y="6564134"/>
            <a:ext cx="1114887" cy="271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C7C8B82-3123-4AE4-AAC8-2BCC1158D70D}" type="datetime1">
              <a:rPr lang="fi-FI" smtClean="0"/>
              <a:t>30.9.2026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539FBA-BEAF-E3E8-F501-684DE4B2E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64135"/>
            <a:ext cx="666195" cy="2715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5AEB26E-EC7E-4EB5-AA0E-C042AAD27DD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57647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2FC94BA9-2F11-24EB-AC1C-782615B55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Taide- ja kulttuurivirasto			</a:t>
            </a:r>
            <a:r>
              <a:rPr lang="fi-FI" sz="1200" b="0"/>
              <a:t>www.kuvi.fi • www.taike.fi • www.kavi.fi</a:t>
            </a:r>
          </a:p>
        </p:txBody>
      </p:sp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6B316D33-4C0A-EEBD-04ED-F87B9039E8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6095999" cy="6444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3" name="Kuvan paikkamerkki 10">
            <a:extLst>
              <a:ext uri="{FF2B5EF4-FFF2-40B4-BE49-F238E27FC236}">
                <a16:creationId xmlns:a16="http://schemas.microsoft.com/office/drawing/2014/main" id="{9DB3F2FB-D4D8-3926-D16A-CAC67E0082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-1"/>
            <a:ext cx="6096000" cy="6444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29C7977-B899-9888-FB34-8988DA77BF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8913" y="6564134"/>
            <a:ext cx="1114887" cy="271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C7C8B82-3123-4AE4-AAC8-2BCC1158D70D}" type="datetime1">
              <a:rPr lang="fi-FI" smtClean="0"/>
              <a:t>30.9.2026</a:t>
            </a:fld>
            <a:endParaRPr lang="fi-FI" dirty="0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637B9ECA-6E45-480C-F004-D8604C20C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64135"/>
            <a:ext cx="666195" cy="2715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5AEB26E-EC7E-4EB5-AA0E-C042AAD27DD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8258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Lopetusdia / Väli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EE136B-0EDA-A274-8281-73B6AAD12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086" y="298188"/>
            <a:ext cx="9394363" cy="313081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9DA94C4-836D-C6AA-DEDB-0785069B7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53086" y="3675355"/>
            <a:ext cx="9394364" cy="230819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15834D0-DDC5-406B-221B-5ECB7C054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Taide- ja kulttuurivirasto			</a:t>
            </a:r>
            <a:r>
              <a:rPr lang="fi-FI" sz="1200" b="0"/>
              <a:t>www.kuvi.fi • www.taike.fi • www.kavi.fi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ABEFF53-6D41-3CCB-40C6-4AB5D83D3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8913" y="6564134"/>
            <a:ext cx="1114887" cy="271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C7C8B82-3123-4AE4-AAC8-2BCC1158D70D}" type="datetime1">
              <a:rPr lang="fi-FI" smtClean="0"/>
              <a:t>30.9.2026</a:t>
            </a:fld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54D82A34-3E9A-2E75-CA43-B3F466131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64135"/>
            <a:ext cx="666195" cy="2715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5AEB26E-EC7E-4EB5-AA0E-C042AAD27DD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4591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53C2AA2-651E-C30A-C6CD-8EA0D139A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6E21133-83EB-63E3-34A0-492776970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B3E986D-9A12-FC68-F12A-DC287EAC70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8913" y="6564134"/>
            <a:ext cx="1114887" cy="271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C7C8B82-3123-4AE4-AAC8-2BCC1158D70D}" type="datetime1">
              <a:rPr lang="fi-FI" smtClean="0"/>
              <a:t>30.9.2026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D23EEC5-31DF-6236-8864-561F63C06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2004" y="6470587"/>
            <a:ext cx="9400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Taide- ja kulttuurivirasto			</a:t>
            </a:r>
            <a:r>
              <a:rPr lang="fi-FI" sz="1200" b="0"/>
              <a:t>www.kuvi.fi • www.taike.fi • www.kavi.fi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1A523A-A629-9C78-2019-7A948B5152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64135"/>
            <a:ext cx="666195" cy="2715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5AEB26E-EC7E-4EB5-AA0E-C042AAD27DD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076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9" r:id="rId4"/>
    <p:sldLayoutId id="2147483658" r:id="rId5"/>
    <p:sldLayoutId id="2147483660" r:id="rId6"/>
    <p:sldLayoutId id="2147483651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asiakaspalvelu@kuvi.fi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siakaspalvelu@kuvi.fi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tuire.tapanainen@kuvi.fi" TargetMode="External"/><Relationship Id="rId5" Type="http://schemas.openxmlformats.org/officeDocument/2006/relationships/hyperlink" Target="mailto:senni.suomala@taike.fi" TargetMode="External"/><Relationship Id="rId4" Type="http://schemas.openxmlformats.org/officeDocument/2006/relationships/hyperlink" Target="mailto:henri.terho@taike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F20CB3-E466-EEE1-AED5-AF1EE3E47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990" y="568171"/>
            <a:ext cx="9765437" cy="2251229"/>
          </a:xfrm>
        </p:spPr>
        <p:txBody>
          <a:bodyPr/>
          <a:lstStyle/>
          <a:p>
            <a:r>
              <a:rPr lang="sv-SE"/>
              <a:t>Extra konstnärspension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6EC3D06-9F3E-85C5-6332-91852F9A8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989" y="3251200"/>
            <a:ext cx="9765437" cy="3038629"/>
          </a:xfrm>
        </p:spPr>
        <p:txBody>
          <a:bodyPr>
            <a:normAutofit fontScale="77500" lnSpcReduction="20000"/>
          </a:bodyPr>
          <a:lstStyle/>
          <a:p>
            <a:r>
              <a:rPr lang="sv-SE" sz="3400" dirty="0">
                <a:ea typeface="Open Sans" panose="020B0606030504020204" pitchFamily="34" charset="0"/>
              </a:rPr>
              <a:t>Informationswebbinarium den 6 oktober 2026, </a:t>
            </a:r>
            <a:br>
              <a:rPr lang="sv-SE" sz="3400" dirty="0">
                <a:ea typeface="Open Sans" panose="020B0606030504020204" pitchFamily="34" charset="0"/>
              </a:rPr>
            </a:br>
            <a:r>
              <a:rPr lang="sv-SE" sz="3400" dirty="0">
                <a:ea typeface="Open Sans" panose="020B0606030504020204" pitchFamily="34" charset="0"/>
              </a:rPr>
              <a:t>avdelningsdirektör</a:t>
            </a:r>
            <a:r>
              <a:rPr lang="sv-SE" sz="3400" dirty="0"/>
              <a:t> Henri Terho, finansiering av konst och kultur</a:t>
            </a:r>
          </a:p>
          <a:p>
            <a:br>
              <a:rPr lang="sv-SE" sz="3400" dirty="0"/>
            </a:br>
            <a:r>
              <a:rPr lang="sv-SE" sz="3400" dirty="0"/>
              <a:t>Webbinariet spelas in och kommer att finnas tillgängligt på Taikes Youtube-kanal.</a:t>
            </a:r>
          </a:p>
          <a:p>
            <a:r>
              <a:rPr lang="sv-SE" sz="3400" dirty="0"/>
              <a:t> </a:t>
            </a:r>
            <a:br>
              <a:rPr lang="sv-SE" sz="3400" dirty="0">
                <a:ea typeface="Open Sans" panose="020B0606030504020204" pitchFamily="34" charset="0"/>
              </a:rPr>
            </a:br>
            <a:br>
              <a:rPr lang="sv-SE" sz="3400" dirty="0">
                <a:solidFill>
                  <a:srgbClr val="FF0000"/>
                </a:solidFill>
                <a:ea typeface="Open Sans" panose="020B0606030504020204" pitchFamily="34" charset="0"/>
              </a:rPr>
            </a:br>
            <a:r>
              <a:rPr lang="sv-SE" sz="3400" dirty="0">
                <a:ea typeface="Open Sans" panose="020B0606030504020204" pitchFamily="34" charset="0"/>
              </a:rPr>
              <a:t>Vänligen stäng av mikrofoner och kameror. </a:t>
            </a:r>
            <a:br>
              <a:rPr lang="sv-SE" sz="3400" dirty="0">
                <a:ea typeface="Open Sans" panose="020B0606030504020204" pitchFamily="34" charset="0"/>
              </a:rPr>
            </a:br>
            <a:r>
              <a:rPr lang="sv-SE" sz="3400" dirty="0">
                <a:ea typeface="Open Sans" panose="020B0606030504020204" pitchFamily="34" charset="0"/>
              </a:rPr>
              <a:t>Frågor kan ställas i diskussionsforumet.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4BC1D3F-31AE-A244-2062-E32528F67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6EAB-FEE6-4B23-9893-8FE321F89819}" type="datetime1">
              <a:rPr lang="fi-FI" smtClean="0"/>
              <a:t>30.9.2026</a:t>
            </a:fld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485956-A513-7A1E-5533-3E1F5D3B8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147E71C-061D-53CB-EE8A-26E3C48B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</p:spTree>
    <p:extLst>
      <p:ext uri="{BB962C8B-B14F-4D97-AF65-F5344CB8AC3E}">
        <p14:creationId xmlns:p14="http://schemas.microsoft.com/office/powerpoint/2010/main" val="52912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4B82EA-8146-E0E3-0888-0B11AB625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/>
              <a:t>Extra konstnärspension, lagstiftning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528D53-B08C-3D85-9E22-EAFC96CC5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200"/>
            <a:ext cx="10515600" cy="4703763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sv-SE" sz="3000" dirty="0">
                <a:ea typeface="Open Sans" panose="020B0606030504020204" pitchFamily="34" charset="0"/>
              </a:rPr>
              <a:t>Lag om extra konstnärspension 194/2016</a:t>
            </a:r>
          </a:p>
          <a:p>
            <a:pPr fontAlgn="base"/>
            <a:r>
              <a:rPr lang="sv-SE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Extra konstnärspension kan beviljas för förtjänstfull verksamhet som skapande eller återgivande konstnär till konstnärer som är eller har varit stadigvarande bosatta i Finland.</a:t>
            </a:r>
          </a:p>
          <a:p>
            <a:pPr fontAlgn="base"/>
            <a:r>
              <a:rPr lang="sv-SE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Extra konstnärspension är avsedd att komplettera konstnärens pensionsskydd.</a:t>
            </a:r>
          </a:p>
          <a:p>
            <a:pPr fontAlgn="base"/>
            <a:r>
              <a:rPr lang="sv-SE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Pensionen får inte utan särskilt skäl beviljas en person som inte har fyllt 60 år.</a:t>
            </a:r>
          </a:p>
          <a:p>
            <a:pPr fontAlgn="base"/>
            <a:r>
              <a:rPr lang="sv-SE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Extra konstnärspension beviljas antingen som full pension eller som delpension. Pensionen kan beviljas som full pension om sökandens pensionsinkomster och andra i beskattningen fastställda fasta inkomster, med undantag för folkpension och garantipension, är mindre än konstnärspensionens belopp enligt 3 §.</a:t>
            </a:r>
          </a:p>
          <a:p>
            <a:pPr fontAlgn="base"/>
            <a:r>
              <a:rPr lang="sv-SE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Löpande extra konstnärspension samt ny extra konstnärspension som ska beviljas justeras kalenderårsvis i enlighet med 98 § i lagen om pension för arbetstagare (395/2006).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71F3277-EC1F-EC1E-1DDB-FE44F9F75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2BA774B-329B-3A11-08C9-CA78B8CEAB6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73C9AB9-EA9C-2E91-D259-255500982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5754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899D2A-47C4-13B7-3BB4-F64B29D8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/>
              <a:t>Extra konstnärspension, lagstiftning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B072CA-8466-9EE0-FB8D-3E14D046C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sv-SE" dirty="0"/>
              <a:t>Pensionsbelopp och inkomstgränser</a:t>
            </a:r>
          </a:p>
          <a:p>
            <a:pPr fontAlgn="base"/>
            <a:r>
              <a:rPr lang="sv-SE" sz="1800" dirty="0">
                <a:solidFill>
                  <a:srgbClr val="444444"/>
                </a:solidFill>
              </a:rPr>
              <a:t>Pensionens storlek 2026</a:t>
            </a:r>
          </a:p>
          <a:p>
            <a:pPr lvl="1" fontAlgn="base"/>
            <a:r>
              <a:rPr lang="sv-SE" sz="1800" dirty="0">
                <a:solidFill>
                  <a:srgbClr val="444444"/>
                </a:solidFill>
              </a:rPr>
              <a:t>full pension 1 637,26 €</a:t>
            </a:r>
          </a:p>
          <a:p>
            <a:pPr lvl="1" fontAlgn="base"/>
            <a:r>
              <a:rPr lang="sv-SE" sz="1800" dirty="0">
                <a:solidFill>
                  <a:srgbClr val="444444"/>
                </a:solidFill>
              </a:rPr>
              <a:t>delpension 818,62 €</a:t>
            </a:r>
          </a:p>
          <a:p>
            <a:pPr fontAlgn="base"/>
            <a:r>
              <a:rPr lang="sv-SE" sz="1800" dirty="0">
                <a:solidFill>
                  <a:srgbClr val="444444"/>
                </a:solidFill>
              </a:rPr>
              <a:t>Inkomstgränserna för beviljande av pension 2026</a:t>
            </a:r>
          </a:p>
          <a:p>
            <a:pPr lvl="1" fontAlgn="base"/>
            <a:r>
              <a:rPr lang="sv-SE" sz="1800" dirty="0">
                <a:solidFill>
                  <a:srgbClr val="444444"/>
                </a:solidFill>
              </a:rPr>
              <a:t>kunde inte beviljas om inkomsten översteg 3 274,52 €/månad</a:t>
            </a:r>
          </a:p>
          <a:p>
            <a:pPr lvl="1" fontAlgn="base"/>
            <a:r>
              <a:rPr lang="sv-SE" sz="1800" dirty="0">
                <a:solidFill>
                  <a:srgbClr val="444444"/>
                </a:solidFill>
              </a:rPr>
              <a:t>full pension kunde beviljas om inkomsten var lägre än 1 637,26 €/månad</a:t>
            </a:r>
          </a:p>
          <a:p>
            <a:pPr lvl="1" fontAlgn="base"/>
            <a:r>
              <a:rPr lang="sv-SE" sz="1800" dirty="0">
                <a:solidFill>
                  <a:srgbClr val="444444"/>
                </a:solidFill>
              </a:rPr>
              <a:t>delpension kunde beviljas om inkomsten översteg 1 637,26 €/månad men var lägre än 3 274,52 €/månad</a:t>
            </a:r>
          </a:p>
          <a:p>
            <a:pPr fontAlgn="base"/>
            <a:r>
              <a:rPr lang="sv-SE" sz="1800" dirty="0">
                <a:solidFill>
                  <a:srgbClr val="444444"/>
                </a:solidFill>
              </a:rPr>
              <a:t>Inkomstgränser för pensioner 2027 fastställs under 2026</a:t>
            </a:r>
          </a:p>
          <a:p>
            <a:pPr fontAlgn="base"/>
            <a:r>
              <a:rPr lang="sv-SE" sz="1800" dirty="0">
                <a:solidFill>
                  <a:srgbClr val="444444"/>
                </a:solidFill>
              </a:rPr>
              <a:t>I slutet av 2025 hade 1 263 konstnärer extra konstnärspension* </a:t>
            </a:r>
            <a:br>
              <a:rPr lang="sv-SE" sz="1800" dirty="0">
                <a:solidFill>
                  <a:srgbClr val="444444"/>
                </a:solidFill>
              </a:rPr>
            </a:br>
            <a:r>
              <a:rPr lang="sv-SE" sz="1100" dirty="0">
                <a:solidFill>
                  <a:srgbClr val="444444"/>
                </a:solidFill>
              </a:rPr>
              <a:t>* </a:t>
            </a:r>
            <a:r>
              <a:rPr lang="sv-SE" sz="1100" i="1" dirty="0">
                <a:solidFill>
                  <a:srgbClr val="444444"/>
                </a:solidFill>
              </a:rPr>
              <a:t>Källa: </a:t>
            </a:r>
            <a:r>
              <a:rPr lang="sv-SE" sz="1100" i="1" dirty="0" err="1">
                <a:solidFill>
                  <a:srgbClr val="444444"/>
                </a:solidFill>
              </a:rPr>
              <a:t>Kevas</a:t>
            </a:r>
            <a:r>
              <a:rPr lang="sv-SE" sz="1100" i="1" dirty="0">
                <a:solidFill>
                  <a:srgbClr val="444444"/>
                </a:solidFill>
              </a:rPr>
              <a:t> statistik </a:t>
            </a:r>
            <a:br>
              <a:rPr lang="sv-SE" sz="900" dirty="0">
                <a:solidFill>
                  <a:srgbClr val="FF0000"/>
                </a:solidFill>
              </a:rPr>
            </a:br>
            <a:endParaRPr lang="sv-SE" sz="900" dirty="0">
              <a:solidFill>
                <a:srgbClr val="FF0000"/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50A255D-19C8-970E-A429-EFB6CDEE8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7F5D96F-B898-1F13-6380-8CD860EA738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4B2117-DB48-D2CF-E33A-32BE6F44B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826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44089F-7619-6743-8882-3A58C065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Ny struktur för kollegial bedömning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A1AE2D-4947-8724-6F60-1B3E785FD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3884"/>
            <a:ext cx="10515600" cy="42930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2600">
                <a:latin typeface="Arial"/>
                <a:cs typeface="Arial"/>
              </a:rPr>
              <a:t>Den nya strukturen för kollegial bedömning trädde i kraft den 1 juli 2026, samtidigt har den gamla konstkommissionsstrukturen avskaffats</a:t>
            </a:r>
            <a:br>
              <a:rPr lang="sv-SE" sz="2600">
                <a:latin typeface="Arial"/>
                <a:cs typeface="Arial"/>
              </a:rPr>
            </a:br>
            <a:endParaRPr lang="sv-SE" sz="2600">
              <a:latin typeface="Arial"/>
              <a:cs typeface="Arial"/>
            </a:endParaRPr>
          </a:p>
          <a:p>
            <a:r>
              <a:rPr lang="sv-SE" sz="2600">
                <a:latin typeface="Arial"/>
                <a:cs typeface="Arial"/>
              </a:rPr>
              <a:t>Konst- och kulturrådet inledde sin treåriga mandatperiod den 1 juli 2026</a:t>
            </a:r>
            <a:br>
              <a:rPr lang="sv-SE" sz="2600">
                <a:latin typeface="Arial"/>
                <a:cs typeface="Arial"/>
              </a:rPr>
            </a:br>
            <a:endParaRPr lang="sv-SE" sz="2600">
              <a:latin typeface="Arial"/>
              <a:cs typeface="Arial"/>
            </a:endParaRPr>
          </a:p>
          <a:p>
            <a:r>
              <a:rPr lang="sv-SE" sz="2600">
                <a:latin typeface="Arial"/>
                <a:cs typeface="Arial"/>
              </a:rPr>
              <a:t>Rådet utser en sakkunnigbank och ansökningarna bedöms av utlysningsspecifika bedömningspaneler som sätts samman från sakkunnigbanken</a:t>
            </a:r>
          </a:p>
          <a:p>
            <a:endParaRPr lang="fi-FI" sz="2600" dirty="0"/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AABD561-8253-4831-F16C-2A0DD2CA7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544EF79-09CA-89B6-A7ED-E79E9EDD8A3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806C821-7BCD-46B2-E11A-EFC92DD71C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4452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2873D3E-8922-3CAD-3526-68A1ECD16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FB15CC1-7319-B218-E68E-8107F79A1DE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EF01EF9-1508-4032-A072-4CFA63B83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5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5EEBF28-57C4-BA47-2D1E-8AE34C852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66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0DB03C-A1FC-878D-C09F-EBAB2B164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611"/>
            <a:ext cx="10515600" cy="1281175"/>
          </a:xfrm>
        </p:spPr>
        <p:txBody>
          <a:bodyPr/>
          <a:lstStyle/>
          <a:p>
            <a:r>
              <a:rPr lang="sv-SE" sz="4800"/>
              <a:t>Behandling av ansökningarna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B67267-4474-C395-6991-B97502B35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1478"/>
            <a:ext cx="10515600" cy="4805363"/>
          </a:xfrm>
        </p:spPr>
        <p:txBody>
          <a:bodyPr>
            <a:normAutofit fontScale="55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sv-SE" sz="4000" dirty="0"/>
              <a:t>Bedömning</a:t>
            </a:r>
          </a:p>
          <a:p>
            <a:pPr marL="228600" lvl="1" fontAlgn="base">
              <a:spcBef>
                <a:spcPts val="1000"/>
              </a:spcBef>
            </a:pPr>
            <a:r>
              <a:rPr lang="sv-SE" sz="2900" dirty="0">
                <a:solidFill>
                  <a:srgbClr val="444444"/>
                </a:solidFill>
              </a:rPr>
              <a:t>Konst- och kulturrådet ger ett utlåtande om ansökningarnas konstnärliga meriter utifrån bedömningspanelernas bedömning</a:t>
            </a:r>
          </a:p>
          <a:p>
            <a:pPr marL="228600" lvl="1" fontAlgn="base">
              <a:spcBef>
                <a:spcPts val="1000"/>
              </a:spcBef>
            </a:pPr>
            <a:r>
              <a:rPr lang="sv-SE" sz="2900" dirty="0">
                <a:solidFill>
                  <a:srgbClr val="444444"/>
                </a:solidFill>
              </a:rPr>
              <a:t>Information om ekonomisk status behandlas endast av Konst- och kulturmyndighetens tjänstepersoner</a:t>
            </a:r>
          </a:p>
          <a:p>
            <a:pPr marL="228600" lvl="1" fontAlgn="base">
              <a:spcBef>
                <a:spcPts val="1000"/>
              </a:spcBef>
            </a:pPr>
            <a:r>
              <a:rPr lang="sv-SE" sz="2900" dirty="0">
                <a:solidFill>
                  <a:srgbClr val="444444"/>
                </a:solidFill>
              </a:rPr>
              <a:t>Besluten fattas av Konst- och kulturmyndighetens generaldirektör på föredragning</a:t>
            </a:r>
          </a:p>
          <a:p>
            <a:pPr marL="0" indent="0">
              <a:spcBef>
                <a:spcPts val="600"/>
              </a:spcBef>
              <a:buNone/>
            </a:pPr>
            <a:br>
              <a:rPr lang="sv-SE" sz="4000" dirty="0"/>
            </a:br>
            <a:r>
              <a:rPr lang="sv-SE" sz="4000" dirty="0"/>
              <a:t>Myndigheternas behandling</a:t>
            </a:r>
          </a:p>
          <a:p>
            <a:pPr fontAlgn="base"/>
            <a:r>
              <a:rPr lang="sv-SE" dirty="0">
                <a:solidFill>
                  <a:srgbClr val="444444"/>
                </a:solidFill>
              </a:rPr>
              <a:t>Konstartskvot efter antalet sökande</a:t>
            </a:r>
          </a:p>
          <a:p>
            <a:pPr fontAlgn="base"/>
            <a:r>
              <a:rPr lang="sv-SE" dirty="0"/>
              <a:t>Vid beslutsfattandet beaktas sökandens pensionsinkomster och i beskattningen fastställda fasta inkomster</a:t>
            </a:r>
          </a:p>
          <a:p>
            <a:pPr fontAlgn="base"/>
            <a:r>
              <a:rPr lang="sv-SE" dirty="0">
                <a:solidFill>
                  <a:srgbClr val="444444"/>
                </a:solidFill>
              </a:rPr>
              <a:t>Tidigare beviljad delpension kan på ansökan omvandlas till full pension om inkomstgränsen medger det</a:t>
            </a:r>
          </a:p>
          <a:p>
            <a:pPr fontAlgn="base"/>
            <a:endParaRPr lang="fi-FI" dirty="0">
              <a:solidFill>
                <a:srgbClr val="444444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sv-SE" sz="4000" dirty="0"/>
              <a:t>Tidtabell för beslut</a:t>
            </a:r>
          </a:p>
          <a:p>
            <a:pPr fontAlgn="base"/>
            <a:r>
              <a:rPr lang="sv-SE" dirty="0"/>
              <a:t>Beslut </a:t>
            </a:r>
            <a:r>
              <a:rPr lang="sv-SE" dirty="0">
                <a:solidFill>
                  <a:srgbClr val="444444"/>
                </a:solidFill>
              </a:rPr>
              <a:t>om nya extra konstnärspensioner som börjar 2027 fattas före</a:t>
            </a:r>
            <a:r>
              <a:rPr lang="sv-SE" dirty="0"/>
              <a:t> utgången av april</a:t>
            </a:r>
          </a:p>
          <a:p>
            <a:pPr fontAlgn="base"/>
            <a:r>
              <a:rPr lang="sv-SE" dirty="0">
                <a:solidFill>
                  <a:srgbClr val="444444"/>
                </a:solidFill>
              </a:rPr>
              <a:t>Pensionerna betalas ut retroaktivt från och med början av 2027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E92462B-D7ED-4FFC-13E8-13EBEE61D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4D79C72-F6E5-9916-66FA-7B9AA2D42E4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4A1D3E2-B002-92CB-7C2F-AF76C3CBC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0024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0DE8F94-50BD-3164-8777-CEC6DC5FA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79F1AC1-BF00-2587-1FC1-488FE66B0D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37CED58-249B-2C01-6D51-7E1E06DD0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7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4588422-655E-9C85-9E12-6255E28F6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42" y="874573"/>
            <a:ext cx="11345853" cy="490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2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D75D7E-90A9-4448-53B6-DE9B6403C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94" y="730428"/>
            <a:ext cx="7100890" cy="863600"/>
          </a:xfrm>
        </p:spPr>
        <p:txBody>
          <a:bodyPr/>
          <a:lstStyle/>
          <a:p>
            <a:r>
              <a:rPr lang="sv-SE" dirty="0"/>
              <a:t>Information om antal ansökningar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1C433F2-EBAF-1419-A68C-BD1FE8D48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2F16283-8598-D5B7-8884-7EA665BDEE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1" y="1981200"/>
            <a:ext cx="3392489" cy="4318000"/>
          </a:xfrm>
        </p:spPr>
        <p:txBody>
          <a:bodyPr/>
          <a:lstStyle/>
          <a:p>
            <a:r>
              <a:rPr lang="sv-SE"/>
              <a:t>Antal ansökningar 2020–2026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DD39DD42-9A17-D4D4-6395-930039085A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30BB42B-8643-EC36-2DB1-9167925B65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8</a:t>
            </a:fld>
            <a:endParaRPr lang="fi-FI"/>
          </a:p>
        </p:txBody>
      </p:sp>
      <p:graphicFrame>
        <p:nvGraphicFramePr>
          <p:cNvPr id="8" name="Kuvan paikkamerkki 7">
            <a:extLst>
              <a:ext uri="{FF2B5EF4-FFF2-40B4-BE49-F238E27FC236}">
                <a16:creationId xmlns:a16="http://schemas.microsoft.com/office/drawing/2014/main" id="{24728C0E-7DC9-C7FF-D325-5DB039A5BA1D}"/>
              </a:ext>
            </a:extLst>
          </p:cNvPr>
          <p:cNvGraphicFramePr>
            <a:graphicFrameLocks noGrp="1"/>
          </p:cNvGraphicFramePr>
          <p:nvPr>
            <p:ph type="pic" sz="quarter" idx="14"/>
            <p:extLst>
              <p:ext uri="{D42A27DB-BD31-4B8C-83A1-F6EECF244321}">
                <p14:modId xmlns:p14="http://schemas.microsoft.com/office/powerpoint/2010/main" val="1187335563"/>
              </p:ext>
            </p:extLst>
          </p:nvPr>
        </p:nvGraphicFramePr>
        <p:xfrm>
          <a:off x="4229100" y="1714500"/>
          <a:ext cx="7962900" cy="4729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511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3E203A-DBC6-0C57-AAD1-E30D94AB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0" y="304800"/>
            <a:ext cx="10860090" cy="1409700"/>
          </a:xfrm>
        </p:spPr>
        <p:txBody>
          <a:bodyPr/>
          <a:lstStyle/>
          <a:p>
            <a:r>
              <a:rPr lang="sv-SE" sz="4000"/>
              <a:t>Information om beviljade pensioner per konstart 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2EBA664-F79B-151D-E7E8-BDB9EDCD4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E5D5572-BD63-31FB-A16D-BD45EC63CD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endParaRPr lang="fi-FI" dirty="0"/>
          </a:p>
          <a:p>
            <a:pPr marL="0" indent="0">
              <a:spcBef>
                <a:spcPts val="600"/>
              </a:spcBef>
              <a:buNone/>
            </a:pPr>
            <a:endParaRPr lang="fi-FI" dirty="0"/>
          </a:p>
          <a:p>
            <a:pPr marL="0" indent="0">
              <a:spcBef>
                <a:spcPts val="600"/>
              </a:spcBef>
              <a:buNone/>
            </a:pPr>
            <a:r>
              <a:rPr lang="sv-SE" sz="2400"/>
              <a:t>Positiva beslut 2026</a:t>
            </a:r>
          </a:p>
          <a:p>
            <a:pPr marL="182245" indent="-182245">
              <a:spcBef>
                <a:spcPts val="600"/>
              </a:spcBef>
              <a:buFont typeface="Arial"/>
              <a:buChar char="•"/>
            </a:pPr>
            <a:r>
              <a:rPr lang="sv-SE" sz="2400"/>
              <a:t>Totalt 59</a:t>
            </a:r>
          </a:p>
          <a:p>
            <a:pPr marL="182245" indent="-182245">
              <a:spcBef>
                <a:spcPts val="600"/>
              </a:spcBef>
              <a:buFont typeface="Arial"/>
              <a:buChar char="•"/>
            </a:pPr>
            <a:r>
              <a:rPr lang="sv-SE" sz="2400"/>
              <a:t>Enligt budgeten </a:t>
            </a:r>
            <a:br>
              <a:rPr lang="sv-SE" sz="2400"/>
            </a:br>
            <a:r>
              <a:rPr lang="sv-SE" sz="2400"/>
              <a:t>”motsvarande 51 konstnärspensioner”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2C124D69-7E94-ABA5-E312-638B7E8C1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0800" y="1435099"/>
            <a:ext cx="5791200" cy="5008899"/>
          </a:xfrm>
        </p:spPr>
        <p:txBody>
          <a:bodyPr/>
          <a:lstStyle/>
          <a:p>
            <a:pPr marL="0" indent="0">
              <a:buNone/>
            </a:pPr>
            <a:endParaRPr lang="fi-FI" dirty="0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ED286E67-DE9A-4A01-7DA9-4DD10C435E2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7AEC2FB-F362-372A-446D-78BE5D0E7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9</a:t>
            </a:fld>
            <a:endParaRPr lang="fi-FI"/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F932BA42-EEB5-BF4A-661B-281B713D0E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524807"/>
              </p:ext>
            </p:extLst>
          </p:nvPr>
        </p:nvGraphicFramePr>
        <p:xfrm>
          <a:off x="6400800" y="1524000"/>
          <a:ext cx="4864100" cy="462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73923">
                  <a:extLst>
                    <a:ext uri="{9D8B030D-6E8A-4147-A177-3AD203B41FA5}">
                      <a16:colId xmlns:a16="http://schemas.microsoft.com/office/drawing/2014/main" val="2533798942"/>
                    </a:ext>
                  </a:extLst>
                </a:gridCol>
                <a:gridCol w="690177">
                  <a:extLst>
                    <a:ext uri="{9D8B030D-6E8A-4147-A177-3AD203B41FA5}">
                      <a16:colId xmlns:a16="http://schemas.microsoft.com/office/drawing/2014/main" val="2669812549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Arkitektur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956559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Filmkonst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806250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Litteratur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136869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Bildkonst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867284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Mediekonst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51089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Multikonst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16343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Formgivning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194047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Musik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673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Serie- och illustrationskonst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15039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Cirkuskonst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4667115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Konstjournalistik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8774389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Danskonst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63263469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Teaterkonst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462304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Fotokonst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9069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3157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A6BC81-451B-2614-A84A-B63586B02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0" y="304800"/>
            <a:ext cx="5256213" cy="1409700"/>
          </a:xfrm>
        </p:spPr>
        <p:txBody>
          <a:bodyPr anchor="b">
            <a:normAutofit/>
          </a:bodyPr>
          <a:lstStyle/>
          <a:p>
            <a:r>
              <a:rPr lang="sv-SE"/>
              <a:t>Ansökan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F3B44A3-EFE1-DD0C-9D06-C3F3397CC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004" y="6470587"/>
            <a:ext cx="9400713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sz="1700"/>
              <a:t>Konst- ja kulturmyndigheten			</a:t>
            </a:r>
            <a:r>
              <a:rPr lang="sv-SE" sz="1700" b="0"/>
              <a:t>www.kuvi.fi • www.taike.fi • www.kavi.fi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38FA7C9-3749-3192-8F2C-E3D27B932C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1" y="1981200"/>
            <a:ext cx="5256213" cy="43180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sv-SE" sz="2000" dirty="0"/>
              <a:t>Ansökningstid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v-SE" sz="2000" dirty="0"/>
              <a:t>Börjar: torsdag 1 oktober 2026 kl. 8.00</a:t>
            </a:r>
            <a:br>
              <a:rPr lang="sv-SE" sz="2000" dirty="0"/>
            </a:br>
            <a:r>
              <a:rPr lang="sv-SE" sz="2000" dirty="0"/>
              <a:t>Går ut: måndag 1 december 2026 kl. 23.59</a:t>
            </a:r>
          </a:p>
          <a:p>
            <a:pPr marL="0" indent="0">
              <a:spcBef>
                <a:spcPts val="600"/>
              </a:spcBef>
              <a:buNone/>
            </a:pPr>
            <a:endParaRPr lang="fi-FI" sz="2000" dirty="0"/>
          </a:p>
          <a:p>
            <a:pPr marL="0" indent="0">
              <a:spcBef>
                <a:spcPts val="600"/>
              </a:spcBef>
              <a:buNone/>
            </a:pPr>
            <a:r>
              <a:rPr lang="sv-SE" sz="2000" dirty="0"/>
              <a:t>Obligatoriska bilagor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sv-SE" sz="2000" dirty="0"/>
              <a:t>pensionsbeslut/-utdrag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sv-SE" sz="2000" dirty="0"/>
              <a:t>meritförteckning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sv-SE" sz="2000" dirty="0"/>
              <a:t>eventuella pensionsinkomster</a:t>
            </a:r>
            <a:br>
              <a:rPr lang="sv-SE" sz="2000" dirty="0"/>
            </a:br>
            <a:r>
              <a:rPr lang="sv-SE" sz="2000" dirty="0"/>
              <a:t>från utlandet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sv-SE" sz="2000" dirty="0"/>
              <a:t>B-utlåtande av läkare </a:t>
            </a:r>
            <a:br>
              <a:rPr lang="sv-SE" sz="2000" dirty="0"/>
            </a:br>
            <a:r>
              <a:rPr lang="sv-SE" sz="2000" dirty="0"/>
              <a:t>vid arbetsoförmåga </a:t>
            </a:r>
            <a:br>
              <a:rPr lang="sv-SE" sz="2000" dirty="0"/>
            </a:br>
            <a:r>
              <a:rPr lang="sv-SE" sz="2000"/>
              <a:t>(sökande under 60 år) </a:t>
            </a:r>
          </a:p>
          <a:p>
            <a:pPr lvl="1">
              <a:spcBef>
                <a:spcPts val="600"/>
              </a:spcBef>
              <a:buFontTx/>
              <a:buChar char="-"/>
            </a:pPr>
            <a:r>
              <a:rPr lang="sv-SE" sz="2000" dirty="0"/>
              <a:t>Läs mer om bilagor i utlysningen</a:t>
            </a:r>
          </a:p>
          <a:p>
            <a:endParaRPr lang="fi-FI" sz="200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0963FAF-9C80-FC47-2318-374A356E4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687331"/>
            <a:ext cx="5791200" cy="3069336"/>
          </a:xfrm>
          <a:prstGeom prst="rect">
            <a:avLst/>
          </a:prstGeom>
          <a:noFill/>
        </p:spPr>
      </p:pic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5F9B8F66-B83D-6575-2D0C-DF27C15C6C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8913" y="6564134"/>
            <a:ext cx="1114887" cy="27157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C7C8B82-3123-4AE4-AAC8-2BCC1158D70D}" type="datetime1">
              <a:rPr lang="fi-FI" smtClean="0"/>
              <a:pPr>
                <a:lnSpc>
                  <a:spcPct val="90000"/>
                </a:lnSpc>
                <a:spcAft>
                  <a:spcPts val="600"/>
                </a:spcAft>
              </a:pPr>
              <a:t>30.9.2026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37E5C86-4316-3824-552E-A3577022C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564135"/>
            <a:ext cx="666195" cy="27157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5AEB26E-EC7E-4EB5-AA0E-C042AAD27DD2}" type="slidenum">
              <a:rPr lang="fi-FI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4247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090638A0-F6B5-A3E9-EB2B-30C11A809C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2288"/>
            <a:ext cx="5791200" cy="6444000"/>
          </a:xfrm>
        </p:spPr>
        <p:txBody>
          <a:bodyPr/>
          <a:lstStyle/>
          <a:p>
            <a:endParaRPr lang="fi-FI"/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04F88F82-671A-376B-D9C4-EBBADDA37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0084"/>
            <a:ext cx="5935567" cy="296320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90B700D-4582-661F-E11A-AC7B5819E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v-SE" dirty="0"/>
              <a:t>www.taike.fi/sv 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24C6C4-3B4A-BA7C-1176-97BE28804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sz="1700"/>
              <a:t>Konst- ja kulturmyndigheten			</a:t>
            </a:r>
            <a:r>
              <a:rPr lang="sv-SE" sz="1700" b="0"/>
              <a:t>www.kuvi.fi • www.taike.fi • www.kavi.fi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29FAB60-4BBF-D976-F130-2B2AC62433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sv-SE" dirty="0"/>
              <a:t>E-tjänsten (FI, SV)</a:t>
            </a:r>
          </a:p>
          <a:p>
            <a:r>
              <a:rPr lang="sv-SE" dirty="0"/>
              <a:t>Meddelande om utlysning </a:t>
            </a:r>
            <a:br>
              <a:rPr lang="sv-SE" dirty="0"/>
            </a:br>
            <a:r>
              <a:rPr lang="sv-SE" dirty="0"/>
              <a:t>(FI, SV, EN)</a:t>
            </a:r>
          </a:p>
          <a:p>
            <a:endParaRPr lang="fi-FI" dirty="0"/>
          </a:p>
          <a:p>
            <a:endParaRPr lang="fi-FI" dirty="0"/>
          </a:p>
          <a:p>
            <a:r>
              <a:rPr lang="sv-SE" dirty="0"/>
              <a:t>Vi förutsätter att sökanden har läst meddelandet om utlysning noga innan ansökan fylls i.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8659BDF6-631C-DF58-E2E6-8092741596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C7C8B82-3123-4AE4-AAC8-2BCC1158D70D}" type="datetime1">
              <a:rPr lang="fi-FI" smtClean="0"/>
              <a:pPr>
                <a:lnSpc>
                  <a:spcPct val="90000"/>
                </a:lnSpc>
                <a:spcAft>
                  <a:spcPts val="600"/>
                </a:spcAft>
              </a:pPr>
              <a:t>30.9.2026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9EAC95B-3388-2E81-4646-1FEE55D4F6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5AEB26E-EC7E-4EB5-AA0E-C042AAD27DD2}" type="slidenum">
              <a:rPr lang="fi-FI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fi-FI"/>
          </a:p>
        </p:txBody>
      </p:sp>
      <p:cxnSp>
        <p:nvCxnSpPr>
          <p:cNvPr id="15" name="Suora nuoliyhdysviiva 14">
            <a:extLst>
              <a:ext uri="{FF2B5EF4-FFF2-40B4-BE49-F238E27FC236}">
                <a16:creationId xmlns:a16="http://schemas.microsoft.com/office/drawing/2014/main" id="{C4001E4D-A689-7312-9437-CE6DD05113FE}"/>
              </a:ext>
            </a:extLst>
          </p:cNvPr>
          <p:cNvCxnSpPr>
            <a:cxnSpLocks/>
          </p:cNvCxnSpPr>
          <p:nvPr/>
        </p:nvCxnSpPr>
        <p:spPr>
          <a:xfrm flipH="1" flipV="1">
            <a:off x="5090160" y="1376155"/>
            <a:ext cx="1005840" cy="67669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uora nuoliyhdysviiva 16">
            <a:extLst>
              <a:ext uri="{FF2B5EF4-FFF2-40B4-BE49-F238E27FC236}">
                <a16:creationId xmlns:a16="http://schemas.microsoft.com/office/drawing/2014/main" id="{F3A8CB70-31B4-3359-AF82-42B791B8A39A}"/>
              </a:ext>
            </a:extLst>
          </p:cNvPr>
          <p:cNvCxnSpPr>
            <a:cxnSpLocks/>
          </p:cNvCxnSpPr>
          <p:nvPr/>
        </p:nvCxnSpPr>
        <p:spPr>
          <a:xfrm flipH="1">
            <a:off x="1751142" y="2758045"/>
            <a:ext cx="4344858" cy="709571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193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B147D6-86DE-19C8-16AB-FC10506EC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Ansökningsformulär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BA4C28-231F-4E6D-034C-1C2068135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6300"/>
            <a:ext cx="10639567" cy="4530663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sv-SE"/>
              <a:t>Bra att komma ihåg:</a:t>
            </a:r>
          </a:p>
          <a:p>
            <a:pPr>
              <a:spcBef>
                <a:spcPts val="600"/>
              </a:spcBef>
            </a:pPr>
            <a:r>
              <a:rPr lang="sv-SE"/>
              <a:t>Konstnärliga meriter en väsentlig punkt i panelernas bedömning.</a:t>
            </a:r>
          </a:p>
          <a:p>
            <a:pPr>
              <a:spcBef>
                <a:spcPts val="600"/>
              </a:spcBef>
            </a:pPr>
            <a:r>
              <a:rPr lang="sv-SE"/>
              <a:t>När du berättar om din konstnärliga karriär ska du inte ange uppgifter om hälsa, pension eller inkomst.  </a:t>
            </a:r>
          </a:p>
          <a:p>
            <a:pPr>
              <a:spcBef>
                <a:spcPts val="600"/>
              </a:spcBef>
            </a:pPr>
            <a:r>
              <a:rPr lang="sv-SE"/>
              <a:t>Sökande inom visuell konst skickar in 3–5 bilder av verk eller motsvarande arbetsprover i en pdf-fil. Ange verkens namn, teknik, storlek och årtal.</a:t>
            </a:r>
          </a:p>
          <a:p>
            <a:pPr>
              <a:spcBef>
                <a:spcPts val="600"/>
              </a:spcBef>
            </a:pPr>
            <a:r>
              <a:rPr lang="sv-SE"/>
              <a:t>För verk inom rörlig bild (t.ex. film- och mediekonst) ska du bifoga en länk och nödvändiga lösenord.</a:t>
            </a: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CD8C6AC-ABB7-F757-9BCA-D9678CF00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09B7CE7-6C83-A3AC-4D9B-516D100CC6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7FFA18-EB23-134C-070E-F486BF78B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6866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AD6892-3449-EEAC-1EA5-A88A7A89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Ny sluttid för ansökan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FAF8CC-5228-220F-22AD-CE61BE2FB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>
                <a:latin typeface="Arial"/>
                <a:cs typeface="Arial"/>
              </a:rPr>
              <a:t>Understöd/stipendium/extra konstnärspension beviljas inte om</a:t>
            </a:r>
          </a:p>
          <a:p>
            <a:r>
              <a:rPr lang="sv-SE" sz="2400" dirty="0">
                <a:latin typeface="Arial"/>
                <a:cs typeface="Arial"/>
              </a:rPr>
              <a:t>elektronisk ansökan inte har inkommit till Konst- och kulturmyndigheten </a:t>
            </a:r>
            <a:br>
              <a:rPr lang="sv-SE" sz="2400" dirty="0">
                <a:latin typeface="Arial"/>
                <a:cs typeface="Arial"/>
              </a:rPr>
            </a:br>
            <a:r>
              <a:rPr lang="sv-SE" sz="2400" dirty="0">
                <a:latin typeface="Arial"/>
                <a:cs typeface="Arial"/>
              </a:rPr>
              <a:t>senast kl. 23.59 sista ansökningsdagen</a:t>
            </a:r>
          </a:p>
          <a:p>
            <a:r>
              <a:rPr lang="sv-SE" sz="2400" dirty="0">
                <a:latin typeface="Arial"/>
                <a:cs typeface="Arial"/>
              </a:rPr>
              <a:t>pappersansökan inte har inkommit till Konst- och kulturmyndigheten </a:t>
            </a:r>
            <a:br>
              <a:rPr lang="sv-SE" sz="2400" dirty="0">
                <a:latin typeface="Arial"/>
                <a:cs typeface="Arial"/>
              </a:rPr>
            </a:br>
            <a:r>
              <a:rPr lang="sv-SE" sz="2400" dirty="0">
                <a:latin typeface="Arial"/>
                <a:cs typeface="Arial"/>
              </a:rPr>
              <a:t>senast kl. 16.00 sista ansökningsdagen. 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sv-SE" dirty="0">
                <a:latin typeface="Arial"/>
                <a:cs typeface="Arial"/>
              </a:rPr>
              <a:t>Pappersansökan kan endast skickas till Konst- och kulturmyndighetens registratorskontor på adressen Ekogatan 2 C, 00530 Helsingfors. 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sv-SE" dirty="0">
                <a:latin typeface="Arial"/>
                <a:cs typeface="Arial"/>
              </a:rPr>
              <a:t>Myndighetens övriga byråer är inte verksamhetsställen där man kan lämna in ansökan om statsunderstöd eller ansökan om extra konstnärspension. 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sv-SE" dirty="0">
                <a:latin typeface="Arial"/>
                <a:cs typeface="Arial"/>
              </a:rPr>
              <a:t>Om det inte går att använda e-tjänsten, vänligen kontakta Konst- och kulturmyndighetens kundtjänst i god tid på </a:t>
            </a:r>
            <a:r>
              <a:rPr lang="sv-SE" dirty="0">
                <a:latin typeface="Arial"/>
                <a:cs typeface="Arial"/>
                <a:hlinkClick r:id="rId2"/>
              </a:rPr>
              <a:t>asiakaspalvelu@kuvi.fi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sv-SE" dirty="0">
                <a:latin typeface="Arial"/>
                <a:cs typeface="Arial"/>
              </a:rPr>
              <a:t>Kundtjänsten och Helsingforskontoret stänger kl. 16.00 sista ansökningsdagen.</a:t>
            </a: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346D6ED-0F2A-D0BF-B9EF-5EF41830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AC0373-6790-0583-F60B-FDE14486271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8EF5040-2A1C-2E5C-99CA-757C6CCA4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8313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B38E78-E858-E75D-6334-B48F78DB4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/>
              <a:t>Kontaktpersoner och mer information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623770-56C4-5BB8-D8BB-AB1CFB782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5143"/>
            <a:ext cx="10515600" cy="4761820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sv-SE"/>
              <a:t>Konst- och kulturmyndighetens kundtjänst för stipendier och understöd</a:t>
            </a:r>
          </a:p>
          <a:p>
            <a:pPr>
              <a:spcBef>
                <a:spcPts val="600"/>
              </a:spcBef>
            </a:pPr>
            <a:r>
              <a:rPr lang="sv-SE"/>
              <a:t>teknisk support och pappersformulär </a:t>
            </a:r>
            <a:br>
              <a:rPr lang="sv-SE"/>
            </a:br>
            <a:r>
              <a:rPr lang="sv-SE"/>
              <a:t>	</a:t>
            </a:r>
            <a:r>
              <a:rPr lang="sv-SE">
                <a:hlinkClick r:id="rId3"/>
              </a:rPr>
              <a:t>asiakaspalvelu@kuvi.fi</a:t>
            </a:r>
            <a:r>
              <a:rPr lang="sv-SE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v-SE"/>
              <a:t>	tfn 0295 249 100, må–to kl. 10–12 </a:t>
            </a:r>
          </a:p>
          <a:p>
            <a:pPr marL="0" indent="0">
              <a:spcBef>
                <a:spcPts val="600"/>
              </a:spcBef>
              <a:buNone/>
            </a:pPr>
            <a:endParaRPr lang="fi-FI" dirty="0"/>
          </a:p>
          <a:p>
            <a:pPr marL="0" indent="0">
              <a:spcBef>
                <a:spcPts val="600"/>
              </a:spcBef>
              <a:buNone/>
            </a:pPr>
            <a:r>
              <a:rPr lang="sv-SE"/>
              <a:t>Finansiering av konst och kultur, avdelningsdirektör Henri Terho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v-SE">
                <a:hlinkClick r:id="rId4"/>
              </a:rPr>
              <a:t>henri.terho@kuvi.fi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v-SE"/>
              <a:t>tfn 0295 249 006</a:t>
            </a:r>
          </a:p>
          <a:p>
            <a:pPr marL="0" indent="0">
              <a:spcBef>
                <a:spcPts val="600"/>
              </a:spcBef>
              <a:buNone/>
            </a:pPr>
            <a:endParaRPr lang="fi-FI" dirty="0"/>
          </a:p>
          <a:p>
            <a:pPr marL="0" indent="0">
              <a:spcBef>
                <a:spcPts val="600"/>
              </a:spcBef>
              <a:buNone/>
            </a:pPr>
            <a:r>
              <a:rPr lang="sv-SE"/>
              <a:t>Planerare Senni Suomala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v-SE">
                <a:hlinkClick r:id="rId5"/>
              </a:rPr>
              <a:t>senni.suomala@kuvi.fi</a:t>
            </a:r>
            <a:r>
              <a:rPr lang="sv-SE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v-SE"/>
              <a:t>tfn 0295 249 114</a:t>
            </a:r>
          </a:p>
          <a:p>
            <a:pPr marL="0" indent="0">
              <a:spcBef>
                <a:spcPts val="600"/>
              </a:spcBef>
              <a:buNone/>
            </a:pPr>
            <a:endParaRPr lang="fi-FI" dirty="0"/>
          </a:p>
          <a:p>
            <a:pPr marL="0" indent="0">
              <a:spcBef>
                <a:spcPts val="600"/>
              </a:spcBef>
              <a:buNone/>
            </a:pPr>
            <a:r>
              <a:rPr lang="sv-SE"/>
              <a:t>Planerare Tuire Tapanainen</a:t>
            </a:r>
            <a:br>
              <a:rPr lang="sv-SE"/>
            </a:br>
            <a:r>
              <a:rPr lang="sv-SE">
                <a:hlinkClick r:id="rId6"/>
              </a:rPr>
              <a:t>tuire.tapanainen@kuvi.fi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v-SE"/>
              <a:t>tfn 0295 249 031</a:t>
            </a: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7D07467-299F-F025-FC7E-89AC16701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Konst- ja kulturmyndigheten			</a:t>
            </a:r>
            <a:r>
              <a:rPr lang="sv-SE" sz="1200" b="0"/>
              <a:t>www.kuvi.fi • www.taike.fi • www.kavi.fi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EB28009-65C6-7E7D-4C2B-CA4E12B7FE3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7C8B82-3123-4AE4-AAC8-2BCC1158D70D}" type="datetime1">
              <a:rPr lang="fi-FI" smtClean="0"/>
              <a:t>30.9.2026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F9C5210-15A3-4098-758C-5766D73B2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5AEB26E-EC7E-4EB5-AA0E-C042AAD27DD2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0231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uvi - väliaikainen esityspohja v2.pptx" id="{83C2FB61-A701-433D-88F8-01E266946F96}" vid="{121FEC88-4B3A-4711-8D04-87C2DDBCD8D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17D0559AC148A4682C0DCD937779F72" ma:contentTypeVersion="1" ma:contentTypeDescription="Luo uusi asiakirja." ma:contentTypeScope="" ma:versionID="7fc3c05dec39c4ce205787f094a5efc8">
  <xsd:schema xmlns:xsd="http://www.w3.org/2001/XMLSchema" xmlns:xs="http://www.w3.org/2001/XMLSchema" xmlns:p="http://schemas.microsoft.com/office/2006/metadata/properties" xmlns:ns2="a301e45c-ecfc-4c8b-981a-bd7d76acb1e2" targetNamespace="http://schemas.microsoft.com/office/2006/metadata/properties" ma:root="true" ma:fieldsID="8ab77a4c6c1ad39d3652f89682777da7" ns2:_="">
    <xsd:import namespace="a301e45c-ecfc-4c8b-981a-bd7d76acb1e2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01e45c-ecfc-4c8b-981a-bd7d76acb1e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0D6ABF-474B-40E6-90C0-510A4CEDA1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19F709-4119-4C64-BACF-38E7A00C45A7}">
  <ds:schemaRefs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b7dc2944-ebd1-45f7-8c5c-dea3bbd599f0"/>
    <ds:schemaRef ds:uri="http://purl.org/dc/terms/"/>
    <ds:schemaRef ds:uri="http://purl.org/dc/elements/1.1/"/>
    <ds:schemaRef ds:uri="7e6987a7-319a-4ebe-b2a3-64a1f1be5333"/>
  </ds:schemaRefs>
</ds:datastoreItem>
</file>

<file path=customXml/itemProps3.xml><?xml version="1.0" encoding="utf-8"?>
<ds:datastoreItem xmlns:ds="http://schemas.openxmlformats.org/officeDocument/2006/customXml" ds:itemID="{47860414-CDC0-434E-9AEC-DDE47CBD61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01e45c-ecfc-4c8b-981a-bd7d76acb1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Kuvi - väliaikainen esityspohja v2</Template>
  <TotalTime>3849</TotalTime>
  <Words>1331</Words>
  <Application>Microsoft Office PowerPoint</Application>
  <PresentationFormat>Laajakuva</PresentationFormat>
  <Paragraphs>180</Paragraphs>
  <Slides>14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8" baseType="lpstr">
      <vt:lpstr>Aptos</vt:lpstr>
      <vt:lpstr>Arial</vt:lpstr>
      <vt:lpstr>Open Sans</vt:lpstr>
      <vt:lpstr>Office-teema</vt:lpstr>
      <vt:lpstr>Extra konstnärspension</vt:lpstr>
      <vt:lpstr>Extra konstnärspension, lagstiftning</vt:lpstr>
      <vt:lpstr>Extra konstnärspension, lagstiftning</vt:lpstr>
      <vt:lpstr>Ny struktur för kollegial bedömning</vt:lpstr>
      <vt:lpstr>PowerPoint-esitys</vt:lpstr>
      <vt:lpstr>Behandling av ansökningarna</vt:lpstr>
      <vt:lpstr>PowerPoint-esitys</vt:lpstr>
      <vt:lpstr>Information om antal ansökningar</vt:lpstr>
      <vt:lpstr>Information om beviljade pensioner per konstart 2026</vt:lpstr>
      <vt:lpstr>Ansökan</vt:lpstr>
      <vt:lpstr>www.taike.fi/sv </vt:lpstr>
      <vt:lpstr>Ansökningsformulär</vt:lpstr>
      <vt:lpstr>Ny sluttid för ansökan</vt:lpstr>
      <vt:lpstr>Kontaktpersoner och mer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Suomala Senni (KUVI)</dc:creator>
  <cp:lastModifiedBy>Pajunen Laura (KUVI)</cp:lastModifiedBy>
  <cp:revision>12</cp:revision>
  <dcterms:created xsi:type="dcterms:W3CDTF">2026-06-17T05:52:55Z</dcterms:created>
  <dcterms:modified xsi:type="dcterms:W3CDTF">2026-09-30T05:42:16Z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0x010100917D0559AC148A4682C0DCD937779F72</vt:lpwstr>
  </property>
</Properties>
</file>